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17" r:id="rId3"/>
    <p:sldId id="315" r:id="rId4"/>
    <p:sldId id="257" r:id="rId5"/>
    <p:sldId id="302" r:id="rId6"/>
    <p:sldId id="258" r:id="rId7"/>
    <p:sldId id="303" r:id="rId8"/>
    <p:sldId id="276" r:id="rId9"/>
    <p:sldId id="259" r:id="rId10"/>
    <p:sldId id="304" r:id="rId11"/>
    <p:sldId id="260" r:id="rId12"/>
    <p:sldId id="305" r:id="rId13"/>
    <p:sldId id="261" r:id="rId14"/>
    <p:sldId id="306" r:id="rId15"/>
    <p:sldId id="308" r:id="rId16"/>
    <p:sldId id="262" r:id="rId17"/>
    <p:sldId id="307" r:id="rId18"/>
    <p:sldId id="263" r:id="rId19"/>
    <p:sldId id="264" r:id="rId20"/>
    <p:sldId id="310" r:id="rId21"/>
    <p:sldId id="309" r:id="rId22"/>
    <p:sldId id="265" r:id="rId23"/>
    <p:sldId id="266" r:id="rId24"/>
    <p:sldId id="267" r:id="rId25"/>
    <p:sldId id="268" r:id="rId26"/>
    <p:sldId id="311" r:id="rId27"/>
    <p:sldId id="269" r:id="rId28"/>
    <p:sldId id="270" r:id="rId29"/>
    <p:sldId id="312" r:id="rId30"/>
    <p:sldId id="273" r:id="rId31"/>
    <p:sldId id="274" r:id="rId32"/>
    <p:sldId id="275" r:id="rId33"/>
    <p:sldId id="277" r:id="rId34"/>
    <p:sldId id="278" r:id="rId35"/>
    <p:sldId id="279" r:id="rId36"/>
    <p:sldId id="280" r:id="rId37"/>
    <p:sldId id="281" r:id="rId38"/>
    <p:sldId id="313" r:id="rId39"/>
    <p:sldId id="284" r:id="rId40"/>
    <p:sldId id="286" r:id="rId41"/>
    <p:sldId id="287" r:id="rId42"/>
    <p:sldId id="314" r:id="rId43"/>
    <p:sldId id="288" r:id="rId44"/>
    <p:sldId id="289" r:id="rId45"/>
    <p:sldId id="290" r:id="rId46"/>
    <p:sldId id="291" r:id="rId47"/>
    <p:sldId id="292" r:id="rId48"/>
    <p:sldId id="293" r:id="rId49"/>
    <p:sldId id="295" r:id="rId50"/>
    <p:sldId id="31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1304"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B920C-4E93-4FA9-9EFD-B99F79E71899}" type="doc">
      <dgm:prSet loTypeId="urn:microsoft.com/office/officeart/2005/8/layout/default" loCatId="list" qsTypeId="urn:microsoft.com/office/officeart/2005/8/quickstyle/3d1" qsCatId="3D" csTypeId="urn:microsoft.com/office/officeart/2005/8/colors/accent1_3" csCatId="accent1" phldr="1"/>
      <dgm:spPr/>
      <dgm:t>
        <a:bodyPr/>
        <a:lstStyle/>
        <a:p>
          <a:endParaRPr lang="en-US"/>
        </a:p>
      </dgm:t>
    </dgm:pt>
    <dgm:pt modelId="{7DDFE5F4-57E1-4A02-9BA6-8E1152BA10F8}">
      <dgm:prSet custT="1"/>
      <dgm:spPr/>
      <dgm:t>
        <a:bodyPr/>
        <a:lstStyle/>
        <a:p>
          <a:pPr rtl="0"/>
          <a:r>
            <a:rPr lang="en-IN" sz="2800" dirty="0"/>
            <a:t>RISK FACTOR</a:t>
          </a:r>
        </a:p>
      </dgm:t>
    </dgm:pt>
    <dgm:pt modelId="{4DD99EE2-05B0-4EE8-8A43-E7F5A149924C}" type="parTrans" cxnId="{52389DBE-129E-4D15-B006-3D6E5F151F58}">
      <dgm:prSet/>
      <dgm:spPr/>
      <dgm:t>
        <a:bodyPr/>
        <a:lstStyle/>
        <a:p>
          <a:endParaRPr lang="en-US"/>
        </a:p>
      </dgm:t>
    </dgm:pt>
    <dgm:pt modelId="{1481D9E7-6997-427D-A103-3AA11BC05E5E}" type="sibTrans" cxnId="{52389DBE-129E-4D15-B006-3D6E5F151F58}">
      <dgm:prSet/>
      <dgm:spPr/>
      <dgm:t>
        <a:bodyPr/>
        <a:lstStyle/>
        <a:p>
          <a:endParaRPr lang="en-US"/>
        </a:p>
      </dgm:t>
    </dgm:pt>
    <dgm:pt modelId="{33274567-D847-4088-8ED0-2F6E5BE338F3}">
      <dgm:prSet custT="1"/>
      <dgm:spPr/>
      <dgm:t>
        <a:bodyPr/>
        <a:lstStyle/>
        <a:p>
          <a:pPr rtl="0"/>
          <a:r>
            <a:rPr lang="en-IN" sz="2800" dirty="0"/>
            <a:t>RISK </a:t>
          </a:r>
          <a:r>
            <a:rPr lang="en-IN" sz="2400" dirty="0"/>
            <a:t>DETERMINANT</a:t>
          </a:r>
        </a:p>
      </dgm:t>
    </dgm:pt>
    <dgm:pt modelId="{A548C663-150B-40DE-B0EE-B4EAEE3D2E32}" type="parTrans" cxnId="{0DBCC47B-AB96-4A01-87DC-2208C284BCEC}">
      <dgm:prSet/>
      <dgm:spPr/>
      <dgm:t>
        <a:bodyPr/>
        <a:lstStyle/>
        <a:p>
          <a:endParaRPr lang="en-US"/>
        </a:p>
      </dgm:t>
    </dgm:pt>
    <dgm:pt modelId="{271E91FC-FE15-4B5B-91AB-07B4DA0C1399}" type="sibTrans" cxnId="{0DBCC47B-AB96-4A01-87DC-2208C284BCEC}">
      <dgm:prSet/>
      <dgm:spPr/>
      <dgm:t>
        <a:bodyPr/>
        <a:lstStyle/>
        <a:p>
          <a:endParaRPr lang="en-US"/>
        </a:p>
      </dgm:t>
    </dgm:pt>
    <dgm:pt modelId="{609170B5-A792-461C-96D8-FD1E4DF935AC}">
      <dgm:prSet custT="1"/>
      <dgm:spPr/>
      <dgm:t>
        <a:bodyPr/>
        <a:lstStyle/>
        <a:p>
          <a:pPr rtl="0"/>
          <a:r>
            <a:rPr lang="en-IN" sz="2800" dirty="0"/>
            <a:t>RISK INDICATORS</a:t>
          </a:r>
        </a:p>
      </dgm:t>
    </dgm:pt>
    <dgm:pt modelId="{B0C92FAE-5741-4382-B25B-40CF198C07BB}" type="parTrans" cxnId="{B1AE2243-1720-4489-B05C-074A8125D2C7}">
      <dgm:prSet/>
      <dgm:spPr/>
      <dgm:t>
        <a:bodyPr/>
        <a:lstStyle/>
        <a:p>
          <a:endParaRPr lang="en-US"/>
        </a:p>
      </dgm:t>
    </dgm:pt>
    <dgm:pt modelId="{BB29E902-88EB-4182-B373-51DA3CACD29F}" type="sibTrans" cxnId="{B1AE2243-1720-4489-B05C-074A8125D2C7}">
      <dgm:prSet/>
      <dgm:spPr/>
      <dgm:t>
        <a:bodyPr/>
        <a:lstStyle/>
        <a:p>
          <a:endParaRPr lang="en-US"/>
        </a:p>
      </dgm:t>
    </dgm:pt>
    <dgm:pt modelId="{00BA3BD0-C2A7-4286-83CB-DB17BE0529CD}">
      <dgm:prSet custT="1"/>
      <dgm:spPr/>
      <dgm:t>
        <a:bodyPr/>
        <a:lstStyle/>
        <a:p>
          <a:pPr rtl="0"/>
          <a:r>
            <a:rPr lang="en-IN" sz="2800" dirty="0"/>
            <a:t>RISK </a:t>
          </a:r>
          <a:r>
            <a:rPr lang="en-IN" sz="2400" dirty="0"/>
            <a:t>MARKERS/ PREDICTORS</a:t>
          </a:r>
        </a:p>
      </dgm:t>
    </dgm:pt>
    <dgm:pt modelId="{C715A11B-9A1B-409C-96ED-3C6863A7BCAE}" type="parTrans" cxnId="{5BB26E2A-9B31-4172-BE14-35C8B0BB0AC6}">
      <dgm:prSet/>
      <dgm:spPr/>
      <dgm:t>
        <a:bodyPr/>
        <a:lstStyle/>
        <a:p>
          <a:endParaRPr lang="en-US"/>
        </a:p>
      </dgm:t>
    </dgm:pt>
    <dgm:pt modelId="{1BF3E0C3-EF37-4C84-ACF8-DC1BF5EA171D}" type="sibTrans" cxnId="{5BB26E2A-9B31-4172-BE14-35C8B0BB0AC6}">
      <dgm:prSet/>
      <dgm:spPr/>
      <dgm:t>
        <a:bodyPr/>
        <a:lstStyle/>
        <a:p>
          <a:endParaRPr lang="en-US"/>
        </a:p>
      </dgm:t>
    </dgm:pt>
    <dgm:pt modelId="{DA5E24D9-CBE1-4119-8B9E-63F204FBAD29}" type="pres">
      <dgm:prSet presAssocID="{B26B920C-4E93-4FA9-9EFD-B99F79E71899}" presName="diagram" presStyleCnt="0">
        <dgm:presLayoutVars>
          <dgm:dir/>
          <dgm:resizeHandles val="exact"/>
        </dgm:presLayoutVars>
      </dgm:prSet>
      <dgm:spPr/>
    </dgm:pt>
    <dgm:pt modelId="{94B56115-AB9A-4598-B023-070C0503975E}" type="pres">
      <dgm:prSet presAssocID="{7DDFE5F4-57E1-4A02-9BA6-8E1152BA10F8}" presName="node" presStyleLbl="node1" presStyleIdx="0" presStyleCnt="4">
        <dgm:presLayoutVars>
          <dgm:bulletEnabled val="1"/>
        </dgm:presLayoutVars>
      </dgm:prSet>
      <dgm:spPr/>
    </dgm:pt>
    <dgm:pt modelId="{80CEB899-0478-4512-9B34-9ACCD147DBE2}" type="pres">
      <dgm:prSet presAssocID="{1481D9E7-6997-427D-A103-3AA11BC05E5E}" presName="sibTrans" presStyleCnt="0"/>
      <dgm:spPr/>
    </dgm:pt>
    <dgm:pt modelId="{F76A2841-4BD1-44F5-8152-680C62786C75}" type="pres">
      <dgm:prSet presAssocID="{33274567-D847-4088-8ED0-2F6E5BE338F3}" presName="node" presStyleLbl="node1" presStyleIdx="1" presStyleCnt="4">
        <dgm:presLayoutVars>
          <dgm:bulletEnabled val="1"/>
        </dgm:presLayoutVars>
      </dgm:prSet>
      <dgm:spPr/>
    </dgm:pt>
    <dgm:pt modelId="{3DA5A693-8CA0-4212-98A9-9AFEAA6657DE}" type="pres">
      <dgm:prSet presAssocID="{271E91FC-FE15-4B5B-91AB-07B4DA0C1399}" presName="sibTrans" presStyleCnt="0"/>
      <dgm:spPr/>
    </dgm:pt>
    <dgm:pt modelId="{86BA39F5-A924-44A9-B0F9-E475FD23899D}" type="pres">
      <dgm:prSet presAssocID="{609170B5-A792-461C-96D8-FD1E4DF935AC}" presName="node" presStyleLbl="node1" presStyleIdx="2" presStyleCnt="4">
        <dgm:presLayoutVars>
          <dgm:bulletEnabled val="1"/>
        </dgm:presLayoutVars>
      </dgm:prSet>
      <dgm:spPr/>
    </dgm:pt>
    <dgm:pt modelId="{2DC7B23C-9EC8-4019-9FDF-A2DE7853EC85}" type="pres">
      <dgm:prSet presAssocID="{BB29E902-88EB-4182-B373-51DA3CACD29F}" presName="sibTrans" presStyleCnt="0"/>
      <dgm:spPr/>
    </dgm:pt>
    <dgm:pt modelId="{3B3D03C0-78C3-4C8F-A86C-D18A6AB3A82B}" type="pres">
      <dgm:prSet presAssocID="{00BA3BD0-C2A7-4286-83CB-DB17BE0529CD}" presName="node" presStyleLbl="node1" presStyleIdx="3" presStyleCnt="4">
        <dgm:presLayoutVars>
          <dgm:bulletEnabled val="1"/>
        </dgm:presLayoutVars>
      </dgm:prSet>
      <dgm:spPr/>
    </dgm:pt>
  </dgm:ptLst>
  <dgm:cxnLst>
    <dgm:cxn modelId="{02D7111F-C4F9-4EFC-97B0-BC529E285C23}" type="presOf" srcId="{00BA3BD0-C2A7-4286-83CB-DB17BE0529CD}" destId="{3B3D03C0-78C3-4C8F-A86C-D18A6AB3A82B}" srcOrd="0" destOrd="0" presId="urn:microsoft.com/office/officeart/2005/8/layout/default"/>
    <dgm:cxn modelId="{5BB26E2A-9B31-4172-BE14-35C8B0BB0AC6}" srcId="{B26B920C-4E93-4FA9-9EFD-B99F79E71899}" destId="{00BA3BD0-C2A7-4286-83CB-DB17BE0529CD}" srcOrd="3" destOrd="0" parTransId="{C715A11B-9A1B-409C-96ED-3C6863A7BCAE}" sibTransId="{1BF3E0C3-EF37-4C84-ACF8-DC1BF5EA171D}"/>
    <dgm:cxn modelId="{BC735634-D73B-442F-A49F-74B4AC85E460}" type="presOf" srcId="{33274567-D847-4088-8ED0-2F6E5BE338F3}" destId="{F76A2841-4BD1-44F5-8152-680C62786C75}" srcOrd="0" destOrd="0" presId="urn:microsoft.com/office/officeart/2005/8/layout/default"/>
    <dgm:cxn modelId="{B1AE2243-1720-4489-B05C-074A8125D2C7}" srcId="{B26B920C-4E93-4FA9-9EFD-B99F79E71899}" destId="{609170B5-A792-461C-96D8-FD1E4DF935AC}" srcOrd="2" destOrd="0" parTransId="{B0C92FAE-5741-4382-B25B-40CF198C07BB}" sibTransId="{BB29E902-88EB-4182-B373-51DA3CACD29F}"/>
    <dgm:cxn modelId="{0DBCC47B-AB96-4A01-87DC-2208C284BCEC}" srcId="{B26B920C-4E93-4FA9-9EFD-B99F79E71899}" destId="{33274567-D847-4088-8ED0-2F6E5BE338F3}" srcOrd="1" destOrd="0" parTransId="{A548C663-150B-40DE-B0EE-B4EAEE3D2E32}" sibTransId="{271E91FC-FE15-4B5B-91AB-07B4DA0C1399}"/>
    <dgm:cxn modelId="{A838CC8B-380C-4768-8A0D-441DA7A3EA16}" type="presOf" srcId="{B26B920C-4E93-4FA9-9EFD-B99F79E71899}" destId="{DA5E24D9-CBE1-4119-8B9E-63F204FBAD29}" srcOrd="0" destOrd="0" presId="urn:microsoft.com/office/officeart/2005/8/layout/default"/>
    <dgm:cxn modelId="{52389DBE-129E-4D15-B006-3D6E5F151F58}" srcId="{B26B920C-4E93-4FA9-9EFD-B99F79E71899}" destId="{7DDFE5F4-57E1-4A02-9BA6-8E1152BA10F8}" srcOrd="0" destOrd="0" parTransId="{4DD99EE2-05B0-4EE8-8A43-E7F5A149924C}" sibTransId="{1481D9E7-6997-427D-A103-3AA11BC05E5E}"/>
    <dgm:cxn modelId="{463844D7-5526-4007-B662-19C6FC3DCF39}" type="presOf" srcId="{609170B5-A792-461C-96D8-FD1E4DF935AC}" destId="{86BA39F5-A924-44A9-B0F9-E475FD23899D}" srcOrd="0" destOrd="0" presId="urn:microsoft.com/office/officeart/2005/8/layout/default"/>
    <dgm:cxn modelId="{2962DBE6-75EA-4BBF-8D5F-24750A6592A8}" type="presOf" srcId="{7DDFE5F4-57E1-4A02-9BA6-8E1152BA10F8}" destId="{94B56115-AB9A-4598-B023-070C0503975E}" srcOrd="0" destOrd="0" presId="urn:microsoft.com/office/officeart/2005/8/layout/default"/>
    <dgm:cxn modelId="{F623CC9E-2067-4ABD-9639-E9F98AC4C7D0}" type="presParOf" srcId="{DA5E24D9-CBE1-4119-8B9E-63F204FBAD29}" destId="{94B56115-AB9A-4598-B023-070C0503975E}" srcOrd="0" destOrd="0" presId="urn:microsoft.com/office/officeart/2005/8/layout/default"/>
    <dgm:cxn modelId="{5DFA7CF7-04E8-476C-99BA-FC30537C953A}" type="presParOf" srcId="{DA5E24D9-CBE1-4119-8B9E-63F204FBAD29}" destId="{80CEB899-0478-4512-9B34-9ACCD147DBE2}" srcOrd="1" destOrd="0" presId="urn:microsoft.com/office/officeart/2005/8/layout/default"/>
    <dgm:cxn modelId="{F1979114-FA98-4329-A7FF-61D43AD0062E}" type="presParOf" srcId="{DA5E24D9-CBE1-4119-8B9E-63F204FBAD29}" destId="{F76A2841-4BD1-44F5-8152-680C62786C75}" srcOrd="2" destOrd="0" presId="urn:microsoft.com/office/officeart/2005/8/layout/default"/>
    <dgm:cxn modelId="{57FF0FCB-A250-4B53-BBC1-C574E0D6E3D5}" type="presParOf" srcId="{DA5E24D9-CBE1-4119-8B9E-63F204FBAD29}" destId="{3DA5A693-8CA0-4212-98A9-9AFEAA6657DE}" srcOrd="3" destOrd="0" presId="urn:microsoft.com/office/officeart/2005/8/layout/default"/>
    <dgm:cxn modelId="{7F8644A0-4B44-4F24-A4DF-B56E75C9D394}" type="presParOf" srcId="{DA5E24D9-CBE1-4119-8B9E-63F204FBAD29}" destId="{86BA39F5-A924-44A9-B0F9-E475FD23899D}" srcOrd="4" destOrd="0" presId="urn:microsoft.com/office/officeart/2005/8/layout/default"/>
    <dgm:cxn modelId="{D2595084-AAA0-41B2-84E0-53E7C92422E5}" type="presParOf" srcId="{DA5E24D9-CBE1-4119-8B9E-63F204FBAD29}" destId="{2DC7B23C-9EC8-4019-9FDF-A2DE7853EC85}" srcOrd="5" destOrd="0" presId="urn:microsoft.com/office/officeart/2005/8/layout/default"/>
    <dgm:cxn modelId="{067461A1-55C4-4C76-A279-88FB745303AD}" type="presParOf" srcId="{DA5E24D9-CBE1-4119-8B9E-63F204FBAD29}" destId="{3B3D03C0-78C3-4C8F-A86C-D18A6AB3A82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376A33-D8F0-4AEF-BE75-A20E8FA9E259}" type="doc">
      <dgm:prSet loTypeId="urn:microsoft.com/office/officeart/2005/8/layout/vList2" loCatId="list" qsTypeId="urn:microsoft.com/office/officeart/2005/8/quickstyle/3d1" qsCatId="3D" csTypeId="urn:microsoft.com/office/officeart/2005/8/colors/accent2_3" csCatId="accent2"/>
      <dgm:spPr/>
      <dgm:t>
        <a:bodyPr/>
        <a:lstStyle/>
        <a:p>
          <a:endParaRPr lang="en-US"/>
        </a:p>
      </dgm:t>
    </dgm:pt>
    <dgm:pt modelId="{43229A08-A582-48B3-9259-5EDBE7183FAB}">
      <dgm:prSet custT="1"/>
      <dgm:spPr/>
      <dgm:t>
        <a:bodyPr/>
        <a:lstStyle/>
        <a:p>
          <a:pPr rtl="0"/>
          <a:r>
            <a:rPr lang="en-US" sz="2400">
              <a:solidFill>
                <a:schemeClr val="tx1"/>
              </a:solidFill>
            </a:rPr>
            <a:t>Previous history of periodontal disease </a:t>
          </a:r>
          <a:endParaRPr lang="en-IN" sz="2400">
            <a:solidFill>
              <a:schemeClr val="tx1"/>
            </a:solidFill>
          </a:endParaRPr>
        </a:p>
      </dgm:t>
    </dgm:pt>
    <dgm:pt modelId="{5DE2093A-3666-4AC3-BFC1-3001716A0E32}" type="parTrans" cxnId="{E95980C4-1DA3-44AD-A3EE-03804F2059D2}">
      <dgm:prSet/>
      <dgm:spPr/>
      <dgm:t>
        <a:bodyPr/>
        <a:lstStyle/>
        <a:p>
          <a:endParaRPr lang="en-US"/>
        </a:p>
      </dgm:t>
    </dgm:pt>
    <dgm:pt modelId="{5A8162A6-BB47-47C0-9593-68EF822C4DC4}" type="sibTrans" cxnId="{E95980C4-1DA3-44AD-A3EE-03804F2059D2}">
      <dgm:prSet/>
      <dgm:spPr/>
      <dgm:t>
        <a:bodyPr/>
        <a:lstStyle/>
        <a:p>
          <a:endParaRPr lang="en-US"/>
        </a:p>
      </dgm:t>
    </dgm:pt>
    <dgm:pt modelId="{ADEDA10B-2B37-44CD-A519-4BACB22415CA}">
      <dgm:prSet custT="1"/>
      <dgm:spPr/>
      <dgm:t>
        <a:bodyPr/>
        <a:lstStyle/>
        <a:p>
          <a:pPr rtl="0"/>
          <a:r>
            <a:rPr lang="en-IN" sz="2400" dirty="0">
              <a:solidFill>
                <a:schemeClr val="tx1"/>
              </a:solidFill>
            </a:rPr>
            <a:t>Bleeding on probing </a:t>
          </a:r>
        </a:p>
      </dgm:t>
    </dgm:pt>
    <dgm:pt modelId="{D5201C2A-5166-43A7-AFD7-C5608C5AE7F2}" type="parTrans" cxnId="{38189706-0300-478F-A4EB-4C302F8A6A32}">
      <dgm:prSet/>
      <dgm:spPr/>
      <dgm:t>
        <a:bodyPr/>
        <a:lstStyle/>
        <a:p>
          <a:endParaRPr lang="en-US"/>
        </a:p>
      </dgm:t>
    </dgm:pt>
    <dgm:pt modelId="{0074AB95-2530-466E-A877-1D9CBC042092}" type="sibTrans" cxnId="{38189706-0300-478F-A4EB-4C302F8A6A32}">
      <dgm:prSet/>
      <dgm:spPr/>
      <dgm:t>
        <a:bodyPr/>
        <a:lstStyle/>
        <a:p>
          <a:endParaRPr lang="en-US"/>
        </a:p>
      </dgm:t>
    </dgm:pt>
    <dgm:pt modelId="{F63F0469-24B4-4ABB-9CB4-8ABFB7A1ADB9}">
      <dgm:prSet custT="1"/>
      <dgm:spPr/>
      <dgm:t>
        <a:bodyPr/>
        <a:lstStyle/>
        <a:p>
          <a:pPr rtl="0"/>
          <a:r>
            <a:rPr lang="en-US" sz="2400" i="1" dirty="0">
              <a:solidFill>
                <a:schemeClr val="tx1"/>
              </a:solidFill>
            </a:rPr>
            <a:t>HIV, </a:t>
          </a:r>
          <a:r>
            <a:rPr lang="en-US" sz="2400" dirty="0">
              <a:solidFill>
                <a:schemeClr val="tx1"/>
              </a:solidFill>
            </a:rPr>
            <a:t>Human immunodeficiency virus; </a:t>
          </a:r>
          <a:r>
            <a:rPr lang="en-US" sz="2400" i="1" dirty="0">
              <a:solidFill>
                <a:schemeClr val="tx1"/>
              </a:solidFill>
            </a:rPr>
            <a:t>AIDS</a:t>
          </a:r>
          <a:r>
            <a:rPr lang="en-US" sz="2400" dirty="0">
              <a:solidFill>
                <a:schemeClr val="tx1"/>
              </a:solidFill>
            </a:rPr>
            <a:t>, acquired immunodeficiency syndrome. </a:t>
          </a:r>
          <a:endParaRPr lang="en-IN" sz="2400" dirty="0">
            <a:solidFill>
              <a:schemeClr val="tx1"/>
            </a:solidFill>
          </a:endParaRPr>
        </a:p>
      </dgm:t>
    </dgm:pt>
    <dgm:pt modelId="{B0077F5B-13F1-4BB9-9170-AECAAE1470FD}" type="parTrans" cxnId="{C7CA0F5A-9547-4340-8F6B-826AC6F33AA9}">
      <dgm:prSet/>
      <dgm:spPr/>
      <dgm:t>
        <a:bodyPr/>
        <a:lstStyle/>
        <a:p>
          <a:endParaRPr lang="en-US"/>
        </a:p>
      </dgm:t>
    </dgm:pt>
    <dgm:pt modelId="{EDFC5B19-4156-4233-88A5-89E72A3AF4A7}" type="sibTrans" cxnId="{C7CA0F5A-9547-4340-8F6B-826AC6F33AA9}">
      <dgm:prSet/>
      <dgm:spPr/>
      <dgm:t>
        <a:bodyPr/>
        <a:lstStyle/>
        <a:p>
          <a:endParaRPr lang="en-US"/>
        </a:p>
      </dgm:t>
    </dgm:pt>
    <dgm:pt modelId="{2EE4CBFA-A24E-4DC8-8DF7-D3112B933407}" type="pres">
      <dgm:prSet presAssocID="{03376A33-D8F0-4AEF-BE75-A20E8FA9E259}" presName="linear" presStyleCnt="0">
        <dgm:presLayoutVars>
          <dgm:animLvl val="lvl"/>
          <dgm:resizeHandles val="exact"/>
        </dgm:presLayoutVars>
      </dgm:prSet>
      <dgm:spPr/>
    </dgm:pt>
    <dgm:pt modelId="{5E2B90B0-6818-44A7-A99F-A08D47B80679}" type="pres">
      <dgm:prSet presAssocID="{43229A08-A582-48B3-9259-5EDBE7183FAB}" presName="parentText" presStyleLbl="node1" presStyleIdx="0" presStyleCnt="3">
        <dgm:presLayoutVars>
          <dgm:chMax val="0"/>
          <dgm:bulletEnabled val="1"/>
        </dgm:presLayoutVars>
      </dgm:prSet>
      <dgm:spPr/>
    </dgm:pt>
    <dgm:pt modelId="{365A21F5-C612-472E-9BC6-35751A6C0357}" type="pres">
      <dgm:prSet presAssocID="{5A8162A6-BB47-47C0-9593-68EF822C4DC4}" presName="spacer" presStyleCnt="0"/>
      <dgm:spPr/>
    </dgm:pt>
    <dgm:pt modelId="{71AABD22-8EBA-4C74-8F66-BFF6CF6C0CEB}" type="pres">
      <dgm:prSet presAssocID="{ADEDA10B-2B37-44CD-A519-4BACB22415CA}" presName="parentText" presStyleLbl="node1" presStyleIdx="1" presStyleCnt="3">
        <dgm:presLayoutVars>
          <dgm:chMax val="0"/>
          <dgm:bulletEnabled val="1"/>
        </dgm:presLayoutVars>
      </dgm:prSet>
      <dgm:spPr/>
    </dgm:pt>
    <dgm:pt modelId="{03FF578D-424B-41B2-AB56-C5AAD8A9A5FE}" type="pres">
      <dgm:prSet presAssocID="{0074AB95-2530-466E-A877-1D9CBC042092}" presName="spacer" presStyleCnt="0"/>
      <dgm:spPr/>
    </dgm:pt>
    <dgm:pt modelId="{374A59ED-A593-4331-A43B-6D07788F7858}" type="pres">
      <dgm:prSet presAssocID="{F63F0469-24B4-4ABB-9CB4-8ABFB7A1ADB9}" presName="parentText" presStyleLbl="node1" presStyleIdx="2" presStyleCnt="3">
        <dgm:presLayoutVars>
          <dgm:chMax val="0"/>
          <dgm:bulletEnabled val="1"/>
        </dgm:presLayoutVars>
      </dgm:prSet>
      <dgm:spPr/>
    </dgm:pt>
  </dgm:ptLst>
  <dgm:cxnLst>
    <dgm:cxn modelId="{38189706-0300-478F-A4EB-4C302F8A6A32}" srcId="{03376A33-D8F0-4AEF-BE75-A20E8FA9E259}" destId="{ADEDA10B-2B37-44CD-A519-4BACB22415CA}" srcOrd="1" destOrd="0" parTransId="{D5201C2A-5166-43A7-AFD7-C5608C5AE7F2}" sibTransId="{0074AB95-2530-466E-A877-1D9CBC042092}"/>
    <dgm:cxn modelId="{DE2BB02F-3D6B-4D7C-86CE-7DD4932BF3E7}" type="presOf" srcId="{F63F0469-24B4-4ABB-9CB4-8ABFB7A1ADB9}" destId="{374A59ED-A593-4331-A43B-6D07788F7858}" srcOrd="0" destOrd="0" presId="urn:microsoft.com/office/officeart/2005/8/layout/vList2"/>
    <dgm:cxn modelId="{C7CA0F5A-9547-4340-8F6B-826AC6F33AA9}" srcId="{03376A33-D8F0-4AEF-BE75-A20E8FA9E259}" destId="{F63F0469-24B4-4ABB-9CB4-8ABFB7A1ADB9}" srcOrd="2" destOrd="0" parTransId="{B0077F5B-13F1-4BB9-9170-AECAAE1470FD}" sibTransId="{EDFC5B19-4156-4233-88A5-89E72A3AF4A7}"/>
    <dgm:cxn modelId="{6F676C99-2483-439B-B37A-6BBB5A1E40CB}" type="presOf" srcId="{ADEDA10B-2B37-44CD-A519-4BACB22415CA}" destId="{71AABD22-8EBA-4C74-8F66-BFF6CF6C0CEB}" srcOrd="0" destOrd="0" presId="urn:microsoft.com/office/officeart/2005/8/layout/vList2"/>
    <dgm:cxn modelId="{E95980C4-1DA3-44AD-A3EE-03804F2059D2}" srcId="{03376A33-D8F0-4AEF-BE75-A20E8FA9E259}" destId="{43229A08-A582-48B3-9259-5EDBE7183FAB}" srcOrd="0" destOrd="0" parTransId="{5DE2093A-3666-4AC3-BFC1-3001716A0E32}" sibTransId="{5A8162A6-BB47-47C0-9593-68EF822C4DC4}"/>
    <dgm:cxn modelId="{C7271AE6-C331-4112-A1C7-5741A70A43AF}" type="presOf" srcId="{03376A33-D8F0-4AEF-BE75-A20E8FA9E259}" destId="{2EE4CBFA-A24E-4DC8-8DF7-D3112B933407}" srcOrd="0" destOrd="0" presId="urn:microsoft.com/office/officeart/2005/8/layout/vList2"/>
    <dgm:cxn modelId="{240863E8-3490-4B19-B0AD-8271CCD6228B}" type="presOf" srcId="{43229A08-A582-48B3-9259-5EDBE7183FAB}" destId="{5E2B90B0-6818-44A7-A99F-A08D47B80679}" srcOrd="0" destOrd="0" presId="urn:microsoft.com/office/officeart/2005/8/layout/vList2"/>
    <dgm:cxn modelId="{776EC7B8-2896-4DE2-BAA4-ECE8F15A4FD0}" type="presParOf" srcId="{2EE4CBFA-A24E-4DC8-8DF7-D3112B933407}" destId="{5E2B90B0-6818-44A7-A99F-A08D47B80679}" srcOrd="0" destOrd="0" presId="urn:microsoft.com/office/officeart/2005/8/layout/vList2"/>
    <dgm:cxn modelId="{651CCFFA-8B6C-4F55-B35F-BD26637F0047}" type="presParOf" srcId="{2EE4CBFA-A24E-4DC8-8DF7-D3112B933407}" destId="{365A21F5-C612-472E-9BC6-35751A6C0357}" srcOrd="1" destOrd="0" presId="urn:microsoft.com/office/officeart/2005/8/layout/vList2"/>
    <dgm:cxn modelId="{30670F34-46E8-441A-A9C6-34BE4C310173}" type="presParOf" srcId="{2EE4CBFA-A24E-4DC8-8DF7-D3112B933407}" destId="{71AABD22-8EBA-4C74-8F66-BFF6CF6C0CEB}" srcOrd="2" destOrd="0" presId="urn:microsoft.com/office/officeart/2005/8/layout/vList2"/>
    <dgm:cxn modelId="{29A50356-1655-4CCD-83F5-DE681373FAB4}" type="presParOf" srcId="{2EE4CBFA-A24E-4DC8-8DF7-D3112B933407}" destId="{03FF578D-424B-41B2-AB56-C5AAD8A9A5FE}" srcOrd="3" destOrd="0" presId="urn:microsoft.com/office/officeart/2005/8/layout/vList2"/>
    <dgm:cxn modelId="{402EEF45-E8B7-4863-943B-DB9995A93776}" type="presParOf" srcId="{2EE4CBFA-A24E-4DC8-8DF7-D3112B933407}" destId="{374A59ED-A593-4331-A43B-6D07788F78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0C44EC-C8BC-47AD-BEB5-C00EDADEBB8B}" type="doc">
      <dgm:prSet loTypeId="urn:microsoft.com/office/officeart/2005/8/layout/matrix3" loCatId="matrix" qsTypeId="urn:microsoft.com/office/officeart/2005/8/quickstyle/3d1" qsCatId="3D" csTypeId="urn:microsoft.com/office/officeart/2005/8/colors/accent2_3" csCatId="accent2"/>
      <dgm:spPr/>
      <dgm:t>
        <a:bodyPr/>
        <a:lstStyle/>
        <a:p>
          <a:endParaRPr lang="en-US"/>
        </a:p>
      </dgm:t>
    </dgm:pt>
    <dgm:pt modelId="{E80FD1BE-0D80-4762-A875-342532A93B98}">
      <dgm:prSet/>
      <dgm:spPr/>
      <dgm:t>
        <a:bodyPr/>
        <a:lstStyle/>
        <a:p>
          <a:pPr rtl="0"/>
          <a:r>
            <a:rPr lang="en-IN" b="1" dirty="0">
              <a:solidFill>
                <a:schemeClr val="tx1"/>
              </a:solidFill>
            </a:rPr>
            <a:t>Tobacco smoking </a:t>
          </a:r>
        </a:p>
      </dgm:t>
    </dgm:pt>
    <dgm:pt modelId="{DB1A3512-3A12-46E5-903A-B744844AC1A6}" type="parTrans" cxnId="{BDE1A0E7-7F80-41BA-8927-D7203269B6C4}">
      <dgm:prSet/>
      <dgm:spPr/>
      <dgm:t>
        <a:bodyPr/>
        <a:lstStyle/>
        <a:p>
          <a:endParaRPr lang="en-US"/>
        </a:p>
      </dgm:t>
    </dgm:pt>
    <dgm:pt modelId="{F6F911EF-B3E8-4A5C-A114-89FB86C3F6A9}" type="sibTrans" cxnId="{BDE1A0E7-7F80-41BA-8927-D7203269B6C4}">
      <dgm:prSet/>
      <dgm:spPr/>
      <dgm:t>
        <a:bodyPr/>
        <a:lstStyle/>
        <a:p>
          <a:endParaRPr lang="en-US"/>
        </a:p>
      </dgm:t>
    </dgm:pt>
    <dgm:pt modelId="{A89411B0-9A75-4230-9B23-F6705C027B13}">
      <dgm:prSet/>
      <dgm:spPr/>
      <dgm:t>
        <a:bodyPr/>
        <a:lstStyle/>
        <a:p>
          <a:pPr rtl="0"/>
          <a:r>
            <a:rPr lang="en-IN" b="1">
              <a:solidFill>
                <a:schemeClr val="tx1"/>
              </a:solidFill>
            </a:rPr>
            <a:t>Diabetes </a:t>
          </a:r>
        </a:p>
      </dgm:t>
    </dgm:pt>
    <dgm:pt modelId="{4C75D33B-099F-4A75-B6EE-8AAA78A1037A}" type="parTrans" cxnId="{725EDF78-4ABF-4244-AA60-D0C9FA35A6DB}">
      <dgm:prSet/>
      <dgm:spPr/>
      <dgm:t>
        <a:bodyPr/>
        <a:lstStyle/>
        <a:p>
          <a:endParaRPr lang="en-US"/>
        </a:p>
      </dgm:t>
    </dgm:pt>
    <dgm:pt modelId="{5EAD9B55-85FE-43FC-ABBA-0303D2FA6BC5}" type="sibTrans" cxnId="{725EDF78-4ABF-4244-AA60-D0C9FA35A6DB}">
      <dgm:prSet/>
      <dgm:spPr/>
      <dgm:t>
        <a:bodyPr/>
        <a:lstStyle/>
        <a:p>
          <a:endParaRPr lang="en-US"/>
        </a:p>
      </dgm:t>
    </dgm:pt>
    <dgm:pt modelId="{F28E5525-5261-41DE-93D7-F4816F6ED2B3}">
      <dgm:prSet/>
      <dgm:spPr/>
      <dgm:t>
        <a:bodyPr/>
        <a:lstStyle/>
        <a:p>
          <a:pPr rtl="0"/>
          <a:r>
            <a:rPr lang="en-IN" b="1" dirty="0">
              <a:solidFill>
                <a:schemeClr val="tx1"/>
              </a:solidFill>
            </a:rPr>
            <a:t>Pathogenic bacteria </a:t>
          </a:r>
        </a:p>
      </dgm:t>
    </dgm:pt>
    <dgm:pt modelId="{6792F59B-C4E5-4804-A7B9-2D1E1E476E1F}" type="parTrans" cxnId="{01BCF606-2149-4FA6-B4A1-A0184A542C86}">
      <dgm:prSet/>
      <dgm:spPr/>
      <dgm:t>
        <a:bodyPr/>
        <a:lstStyle/>
        <a:p>
          <a:endParaRPr lang="en-US"/>
        </a:p>
      </dgm:t>
    </dgm:pt>
    <dgm:pt modelId="{3604584F-9DA9-4B4B-90F0-782F54CEE101}" type="sibTrans" cxnId="{01BCF606-2149-4FA6-B4A1-A0184A542C86}">
      <dgm:prSet/>
      <dgm:spPr/>
      <dgm:t>
        <a:bodyPr/>
        <a:lstStyle/>
        <a:p>
          <a:endParaRPr lang="en-US"/>
        </a:p>
      </dgm:t>
    </dgm:pt>
    <dgm:pt modelId="{813D4860-E98A-4D35-970B-3036A072BAC9}">
      <dgm:prSet/>
      <dgm:spPr/>
      <dgm:t>
        <a:bodyPr/>
        <a:lstStyle/>
        <a:p>
          <a:pPr rtl="0"/>
          <a:r>
            <a:rPr lang="en-IN" b="1" dirty="0">
              <a:solidFill>
                <a:schemeClr val="tx1"/>
              </a:solidFill>
            </a:rPr>
            <a:t>Microbial tooth deposits </a:t>
          </a:r>
        </a:p>
      </dgm:t>
    </dgm:pt>
    <dgm:pt modelId="{16AFD016-0354-4B47-B7C4-FAFAE5B566E1}" type="parTrans" cxnId="{27928D10-D885-4A55-B990-7C974B411246}">
      <dgm:prSet/>
      <dgm:spPr/>
      <dgm:t>
        <a:bodyPr/>
        <a:lstStyle/>
        <a:p>
          <a:endParaRPr lang="en-US"/>
        </a:p>
      </dgm:t>
    </dgm:pt>
    <dgm:pt modelId="{E033F7D3-FAA0-40B1-A81C-8CD8E5A879C2}" type="sibTrans" cxnId="{27928D10-D885-4A55-B990-7C974B411246}">
      <dgm:prSet/>
      <dgm:spPr/>
      <dgm:t>
        <a:bodyPr/>
        <a:lstStyle/>
        <a:p>
          <a:endParaRPr lang="en-US"/>
        </a:p>
      </dgm:t>
    </dgm:pt>
    <dgm:pt modelId="{BF756393-17DC-40D8-BC2C-EDB4AD5C2468}" type="pres">
      <dgm:prSet presAssocID="{880C44EC-C8BC-47AD-BEB5-C00EDADEBB8B}" presName="matrix" presStyleCnt="0">
        <dgm:presLayoutVars>
          <dgm:chMax val="1"/>
          <dgm:dir/>
          <dgm:resizeHandles val="exact"/>
        </dgm:presLayoutVars>
      </dgm:prSet>
      <dgm:spPr/>
    </dgm:pt>
    <dgm:pt modelId="{AB7EB7EA-A405-47B6-A183-5694F141D1B4}" type="pres">
      <dgm:prSet presAssocID="{880C44EC-C8BC-47AD-BEB5-C00EDADEBB8B}" presName="diamond" presStyleLbl="bgShp" presStyleIdx="0" presStyleCnt="1"/>
      <dgm:spPr/>
    </dgm:pt>
    <dgm:pt modelId="{05973063-44AF-4CF4-9CFF-4025E98385B0}" type="pres">
      <dgm:prSet presAssocID="{880C44EC-C8BC-47AD-BEB5-C00EDADEBB8B}" presName="quad1" presStyleLbl="node1" presStyleIdx="0" presStyleCnt="4">
        <dgm:presLayoutVars>
          <dgm:chMax val="0"/>
          <dgm:chPref val="0"/>
          <dgm:bulletEnabled val="1"/>
        </dgm:presLayoutVars>
      </dgm:prSet>
      <dgm:spPr/>
    </dgm:pt>
    <dgm:pt modelId="{19CB5F85-679C-4F64-96F5-0F668231D4A9}" type="pres">
      <dgm:prSet presAssocID="{880C44EC-C8BC-47AD-BEB5-C00EDADEBB8B}" presName="quad2" presStyleLbl="node1" presStyleIdx="1" presStyleCnt="4">
        <dgm:presLayoutVars>
          <dgm:chMax val="0"/>
          <dgm:chPref val="0"/>
          <dgm:bulletEnabled val="1"/>
        </dgm:presLayoutVars>
      </dgm:prSet>
      <dgm:spPr/>
    </dgm:pt>
    <dgm:pt modelId="{E8DD7309-14FB-4EA0-8701-406A417F75FA}" type="pres">
      <dgm:prSet presAssocID="{880C44EC-C8BC-47AD-BEB5-C00EDADEBB8B}" presName="quad3" presStyleLbl="node1" presStyleIdx="2" presStyleCnt="4">
        <dgm:presLayoutVars>
          <dgm:chMax val="0"/>
          <dgm:chPref val="0"/>
          <dgm:bulletEnabled val="1"/>
        </dgm:presLayoutVars>
      </dgm:prSet>
      <dgm:spPr/>
    </dgm:pt>
    <dgm:pt modelId="{339BFD96-4F77-4095-B6FF-F8A2976FCFCA}" type="pres">
      <dgm:prSet presAssocID="{880C44EC-C8BC-47AD-BEB5-C00EDADEBB8B}" presName="quad4" presStyleLbl="node1" presStyleIdx="3" presStyleCnt="4">
        <dgm:presLayoutVars>
          <dgm:chMax val="0"/>
          <dgm:chPref val="0"/>
          <dgm:bulletEnabled val="1"/>
        </dgm:presLayoutVars>
      </dgm:prSet>
      <dgm:spPr/>
    </dgm:pt>
  </dgm:ptLst>
  <dgm:cxnLst>
    <dgm:cxn modelId="{01BCF606-2149-4FA6-B4A1-A0184A542C86}" srcId="{880C44EC-C8BC-47AD-BEB5-C00EDADEBB8B}" destId="{F28E5525-5261-41DE-93D7-F4816F6ED2B3}" srcOrd="2" destOrd="0" parTransId="{6792F59B-C4E5-4804-A7B9-2D1E1E476E1F}" sibTransId="{3604584F-9DA9-4B4B-90F0-782F54CEE101}"/>
    <dgm:cxn modelId="{27928D10-D885-4A55-B990-7C974B411246}" srcId="{880C44EC-C8BC-47AD-BEB5-C00EDADEBB8B}" destId="{813D4860-E98A-4D35-970B-3036A072BAC9}" srcOrd="3" destOrd="0" parTransId="{16AFD016-0354-4B47-B7C4-FAFAE5B566E1}" sibTransId="{E033F7D3-FAA0-40B1-A81C-8CD8E5A879C2}"/>
    <dgm:cxn modelId="{3391B111-D5D9-4A3D-BABB-241380FD8CFB}" type="presOf" srcId="{E80FD1BE-0D80-4762-A875-342532A93B98}" destId="{05973063-44AF-4CF4-9CFF-4025E98385B0}" srcOrd="0" destOrd="0" presId="urn:microsoft.com/office/officeart/2005/8/layout/matrix3"/>
    <dgm:cxn modelId="{AF8A7C68-12AC-43B9-A2B1-CA937367DEFB}" type="presOf" srcId="{880C44EC-C8BC-47AD-BEB5-C00EDADEBB8B}" destId="{BF756393-17DC-40D8-BC2C-EDB4AD5C2468}" srcOrd="0" destOrd="0" presId="urn:microsoft.com/office/officeart/2005/8/layout/matrix3"/>
    <dgm:cxn modelId="{E343BF70-D483-4C70-83D3-F76B00F2F4DD}" type="presOf" srcId="{F28E5525-5261-41DE-93D7-F4816F6ED2B3}" destId="{E8DD7309-14FB-4EA0-8701-406A417F75FA}" srcOrd="0" destOrd="0" presId="urn:microsoft.com/office/officeart/2005/8/layout/matrix3"/>
    <dgm:cxn modelId="{725EDF78-4ABF-4244-AA60-D0C9FA35A6DB}" srcId="{880C44EC-C8BC-47AD-BEB5-C00EDADEBB8B}" destId="{A89411B0-9A75-4230-9B23-F6705C027B13}" srcOrd="1" destOrd="0" parTransId="{4C75D33B-099F-4A75-B6EE-8AAA78A1037A}" sibTransId="{5EAD9B55-85FE-43FC-ABBA-0303D2FA6BC5}"/>
    <dgm:cxn modelId="{36504B95-8CB0-45CB-BBB8-8BC9B54FAC4A}" type="presOf" srcId="{813D4860-E98A-4D35-970B-3036A072BAC9}" destId="{339BFD96-4F77-4095-B6FF-F8A2976FCFCA}" srcOrd="0" destOrd="0" presId="urn:microsoft.com/office/officeart/2005/8/layout/matrix3"/>
    <dgm:cxn modelId="{CE5BC2AA-2A59-4BD1-8A93-1B7460B6727B}" type="presOf" srcId="{A89411B0-9A75-4230-9B23-F6705C027B13}" destId="{19CB5F85-679C-4F64-96F5-0F668231D4A9}" srcOrd="0" destOrd="0" presId="urn:microsoft.com/office/officeart/2005/8/layout/matrix3"/>
    <dgm:cxn modelId="{BDE1A0E7-7F80-41BA-8927-D7203269B6C4}" srcId="{880C44EC-C8BC-47AD-BEB5-C00EDADEBB8B}" destId="{E80FD1BE-0D80-4762-A875-342532A93B98}" srcOrd="0" destOrd="0" parTransId="{DB1A3512-3A12-46E5-903A-B744844AC1A6}" sibTransId="{F6F911EF-B3E8-4A5C-A114-89FB86C3F6A9}"/>
    <dgm:cxn modelId="{D7EC6148-87C0-4C13-9DA3-134C093E220C}" type="presParOf" srcId="{BF756393-17DC-40D8-BC2C-EDB4AD5C2468}" destId="{AB7EB7EA-A405-47B6-A183-5694F141D1B4}" srcOrd="0" destOrd="0" presId="urn:microsoft.com/office/officeart/2005/8/layout/matrix3"/>
    <dgm:cxn modelId="{061D2A07-4439-4D67-A46D-2224B012F733}" type="presParOf" srcId="{BF756393-17DC-40D8-BC2C-EDB4AD5C2468}" destId="{05973063-44AF-4CF4-9CFF-4025E98385B0}" srcOrd="1" destOrd="0" presId="urn:microsoft.com/office/officeart/2005/8/layout/matrix3"/>
    <dgm:cxn modelId="{F5728D35-FD5B-4BEB-873F-8AB73E1AFC65}" type="presParOf" srcId="{BF756393-17DC-40D8-BC2C-EDB4AD5C2468}" destId="{19CB5F85-679C-4F64-96F5-0F668231D4A9}" srcOrd="2" destOrd="0" presId="urn:microsoft.com/office/officeart/2005/8/layout/matrix3"/>
    <dgm:cxn modelId="{BC96C0FE-A034-4381-91C3-B53C6ABD9F4C}" type="presParOf" srcId="{BF756393-17DC-40D8-BC2C-EDB4AD5C2468}" destId="{E8DD7309-14FB-4EA0-8701-406A417F75FA}" srcOrd="3" destOrd="0" presId="urn:microsoft.com/office/officeart/2005/8/layout/matrix3"/>
    <dgm:cxn modelId="{FE03DBF5-4C57-4A4E-BFBC-0CD97B169B9F}" type="presParOf" srcId="{BF756393-17DC-40D8-BC2C-EDB4AD5C2468}" destId="{339BFD96-4F77-4095-B6FF-F8A2976FCFC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A506C2-AD04-466E-B0D5-E09187DB3E5E}" type="doc">
      <dgm:prSet loTypeId="urn:microsoft.com/office/officeart/2005/8/layout/pyramid2" loCatId="pyramid" qsTypeId="urn:microsoft.com/office/officeart/2005/8/quickstyle/3d1" qsCatId="3D" csTypeId="urn:microsoft.com/office/officeart/2005/8/colors/accent1_5" csCatId="accent1"/>
      <dgm:spPr/>
      <dgm:t>
        <a:bodyPr/>
        <a:lstStyle/>
        <a:p>
          <a:endParaRPr lang="en-US"/>
        </a:p>
      </dgm:t>
    </dgm:pt>
    <dgm:pt modelId="{47B46ABD-CAB0-4628-A784-759EB057FDA8}">
      <dgm:prSet custT="1"/>
      <dgm:spPr/>
      <dgm:t>
        <a:bodyPr/>
        <a:lstStyle/>
        <a:p>
          <a:pPr rtl="0"/>
          <a:r>
            <a:rPr lang="en-IN" sz="2400" dirty="0">
              <a:solidFill>
                <a:srgbClr val="002060"/>
              </a:solidFill>
            </a:rPr>
            <a:t>Genetic factors </a:t>
          </a:r>
        </a:p>
      </dgm:t>
    </dgm:pt>
    <dgm:pt modelId="{17DB0575-B97C-47A3-A8A4-6ACE54087B10}" type="parTrans" cxnId="{5E22E263-2310-4D7B-9BB9-2AB6A35EC723}">
      <dgm:prSet/>
      <dgm:spPr/>
      <dgm:t>
        <a:bodyPr/>
        <a:lstStyle/>
        <a:p>
          <a:endParaRPr lang="en-US"/>
        </a:p>
      </dgm:t>
    </dgm:pt>
    <dgm:pt modelId="{DEDF924B-8055-4CA2-89AC-750DA0ABEEF7}" type="sibTrans" cxnId="{5E22E263-2310-4D7B-9BB9-2AB6A35EC723}">
      <dgm:prSet/>
      <dgm:spPr/>
      <dgm:t>
        <a:bodyPr/>
        <a:lstStyle/>
        <a:p>
          <a:endParaRPr lang="en-US"/>
        </a:p>
      </dgm:t>
    </dgm:pt>
    <dgm:pt modelId="{C3832D27-4199-466F-AA27-A346CA9D7B0B}">
      <dgm:prSet custT="1"/>
      <dgm:spPr/>
      <dgm:t>
        <a:bodyPr/>
        <a:lstStyle/>
        <a:p>
          <a:pPr rtl="0"/>
          <a:r>
            <a:rPr lang="en-IN" sz="2400" dirty="0">
              <a:solidFill>
                <a:srgbClr val="002060"/>
              </a:solidFill>
            </a:rPr>
            <a:t>Age </a:t>
          </a:r>
        </a:p>
      </dgm:t>
    </dgm:pt>
    <dgm:pt modelId="{3D9B5BB2-EC0C-4C91-9F2A-6B31B4B81153}" type="parTrans" cxnId="{C7405713-9B5A-4F04-9BC9-911E352FBE6F}">
      <dgm:prSet/>
      <dgm:spPr/>
      <dgm:t>
        <a:bodyPr/>
        <a:lstStyle/>
        <a:p>
          <a:endParaRPr lang="en-US"/>
        </a:p>
      </dgm:t>
    </dgm:pt>
    <dgm:pt modelId="{F26352E0-E7DC-4AE9-893E-66B0AF2365E4}" type="sibTrans" cxnId="{C7405713-9B5A-4F04-9BC9-911E352FBE6F}">
      <dgm:prSet/>
      <dgm:spPr/>
      <dgm:t>
        <a:bodyPr/>
        <a:lstStyle/>
        <a:p>
          <a:endParaRPr lang="en-US"/>
        </a:p>
      </dgm:t>
    </dgm:pt>
    <dgm:pt modelId="{78AAE72C-B41A-4784-BF76-DE171446FE96}">
      <dgm:prSet custT="1"/>
      <dgm:spPr/>
      <dgm:t>
        <a:bodyPr/>
        <a:lstStyle/>
        <a:p>
          <a:pPr rtl="0"/>
          <a:r>
            <a:rPr lang="en-IN" sz="2400">
              <a:solidFill>
                <a:srgbClr val="002060"/>
              </a:solidFill>
            </a:rPr>
            <a:t>Gender </a:t>
          </a:r>
        </a:p>
      </dgm:t>
    </dgm:pt>
    <dgm:pt modelId="{3536936E-9D2C-4DBD-9DC1-3D260B5F03AA}" type="parTrans" cxnId="{160D35AC-9D4A-4013-934E-F681C9661952}">
      <dgm:prSet/>
      <dgm:spPr/>
      <dgm:t>
        <a:bodyPr/>
        <a:lstStyle/>
        <a:p>
          <a:endParaRPr lang="en-US"/>
        </a:p>
      </dgm:t>
    </dgm:pt>
    <dgm:pt modelId="{BCB3F5CD-AF41-4FD7-9D06-A5873C26F57D}" type="sibTrans" cxnId="{160D35AC-9D4A-4013-934E-F681C9661952}">
      <dgm:prSet/>
      <dgm:spPr/>
      <dgm:t>
        <a:bodyPr/>
        <a:lstStyle/>
        <a:p>
          <a:endParaRPr lang="en-US"/>
        </a:p>
      </dgm:t>
    </dgm:pt>
    <dgm:pt modelId="{02ECC242-16EA-4FA3-8F51-2794F46A889B}">
      <dgm:prSet custT="1"/>
      <dgm:spPr/>
      <dgm:t>
        <a:bodyPr/>
        <a:lstStyle/>
        <a:p>
          <a:pPr rtl="0"/>
          <a:r>
            <a:rPr lang="en-IN" sz="2400" dirty="0">
              <a:solidFill>
                <a:srgbClr val="002060"/>
              </a:solidFill>
            </a:rPr>
            <a:t>Socioeconomic status </a:t>
          </a:r>
        </a:p>
      </dgm:t>
    </dgm:pt>
    <dgm:pt modelId="{32A7EABA-7119-47AC-A034-0512B5F0BE6F}" type="parTrans" cxnId="{85F273E3-E413-40F1-A497-44D7EEB3C52B}">
      <dgm:prSet/>
      <dgm:spPr/>
      <dgm:t>
        <a:bodyPr/>
        <a:lstStyle/>
        <a:p>
          <a:endParaRPr lang="en-US"/>
        </a:p>
      </dgm:t>
    </dgm:pt>
    <dgm:pt modelId="{C1580E67-4516-441C-A8B7-ECD79AA83482}" type="sibTrans" cxnId="{85F273E3-E413-40F1-A497-44D7EEB3C52B}">
      <dgm:prSet/>
      <dgm:spPr/>
      <dgm:t>
        <a:bodyPr/>
        <a:lstStyle/>
        <a:p>
          <a:endParaRPr lang="en-US"/>
        </a:p>
      </dgm:t>
    </dgm:pt>
    <dgm:pt modelId="{B198A1E3-9AEC-4618-970E-E31437B0AFF2}">
      <dgm:prSet custT="1"/>
      <dgm:spPr/>
      <dgm:t>
        <a:bodyPr/>
        <a:lstStyle/>
        <a:p>
          <a:pPr rtl="0"/>
          <a:r>
            <a:rPr lang="en-IN" sz="2400" dirty="0">
              <a:solidFill>
                <a:srgbClr val="002060"/>
              </a:solidFill>
            </a:rPr>
            <a:t>Stress </a:t>
          </a:r>
        </a:p>
      </dgm:t>
    </dgm:pt>
    <dgm:pt modelId="{FCE33381-FDD3-44C5-AF8C-898C073916CB}" type="parTrans" cxnId="{D867F982-E355-48B9-8E87-383130D81B4C}">
      <dgm:prSet/>
      <dgm:spPr/>
      <dgm:t>
        <a:bodyPr/>
        <a:lstStyle/>
        <a:p>
          <a:endParaRPr lang="en-US"/>
        </a:p>
      </dgm:t>
    </dgm:pt>
    <dgm:pt modelId="{4A6749F4-664D-461E-8383-0861EE9057AD}" type="sibTrans" cxnId="{D867F982-E355-48B9-8E87-383130D81B4C}">
      <dgm:prSet/>
      <dgm:spPr/>
      <dgm:t>
        <a:bodyPr/>
        <a:lstStyle/>
        <a:p>
          <a:endParaRPr lang="en-US"/>
        </a:p>
      </dgm:t>
    </dgm:pt>
    <dgm:pt modelId="{0B67584D-18E5-4E67-8D1D-F3036993BDE1}" type="pres">
      <dgm:prSet presAssocID="{8FA506C2-AD04-466E-B0D5-E09187DB3E5E}" presName="compositeShape" presStyleCnt="0">
        <dgm:presLayoutVars>
          <dgm:dir/>
          <dgm:resizeHandles/>
        </dgm:presLayoutVars>
      </dgm:prSet>
      <dgm:spPr/>
    </dgm:pt>
    <dgm:pt modelId="{3703B414-AEEF-41E9-97E0-5D26E6D7A85C}" type="pres">
      <dgm:prSet presAssocID="{8FA506C2-AD04-466E-B0D5-E09187DB3E5E}" presName="pyramid" presStyleLbl="node1" presStyleIdx="0" presStyleCnt="1"/>
      <dgm:spPr/>
    </dgm:pt>
    <dgm:pt modelId="{C8F2C912-3982-4326-B00F-714303793F6F}" type="pres">
      <dgm:prSet presAssocID="{8FA506C2-AD04-466E-B0D5-E09187DB3E5E}" presName="theList" presStyleCnt="0"/>
      <dgm:spPr/>
    </dgm:pt>
    <dgm:pt modelId="{374BBA91-105C-4A62-8F74-436C95779A1C}" type="pres">
      <dgm:prSet presAssocID="{47B46ABD-CAB0-4628-A784-759EB057FDA8}" presName="aNode" presStyleLbl="fgAcc1" presStyleIdx="0" presStyleCnt="5">
        <dgm:presLayoutVars>
          <dgm:bulletEnabled val="1"/>
        </dgm:presLayoutVars>
      </dgm:prSet>
      <dgm:spPr/>
    </dgm:pt>
    <dgm:pt modelId="{BFEABE7B-271D-4DF4-8DD2-C2E62930226E}" type="pres">
      <dgm:prSet presAssocID="{47B46ABD-CAB0-4628-A784-759EB057FDA8}" presName="aSpace" presStyleCnt="0"/>
      <dgm:spPr/>
    </dgm:pt>
    <dgm:pt modelId="{A4222CB9-5683-4865-A9C8-F7DB058FED87}" type="pres">
      <dgm:prSet presAssocID="{C3832D27-4199-466F-AA27-A346CA9D7B0B}" presName="aNode" presStyleLbl="fgAcc1" presStyleIdx="1" presStyleCnt="5">
        <dgm:presLayoutVars>
          <dgm:bulletEnabled val="1"/>
        </dgm:presLayoutVars>
      </dgm:prSet>
      <dgm:spPr/>
    </dgm:pt>
    <dgm:pt modelId="{01AC595D-C075-41D4-9C30-7BC5CFD9CD14}" type="pres">
      <dgm:prSet presAssocID="{C3832D27-4199-466F-AA27-A346CA9D7B0B}" presName="aSpace" presStyleCnt="0"/>
      <dgm:spPr/>
    </dgm:pt>
    <dgm:pt modelId="{2CB5EA4F-9990-4114-9D61-FBA1100183D2}" type="pres">
      <dgm:prSet presAssocID="{78AAE72C-B41A-4784-BF76-DE171446FE96}" presName="aNode" presStyleLbl="fgAcc1" presStyleIdx="2" presStyleCnt="5">
        <dgm:presLayoutVars>
          <dgm:bulletEnabled val="1"/>
        </dgm:presLayoutVars>
      </dgm:prSet>
      <dgm:spPr/>
    </dgm:pt>
    <dgm:pt modelId="{419B7F3B-EA5C-4035-BFF5-1F2E3F940DD6}" type="pres">
      <dgm:prSet presAssocID="{78AAE72C-B41A-4784-BF76-DE171446FE96}" presName="aSpace" presStyleCnt="0"/>
      <dgm:spPr/>
    </dgm:pt>
    <dgm:pt modelId="{5B6C1899-7ACC-4674-968A-77F26329A179}" type="pres">
      <dgm:prSet presAssocID="{02ECC242-16EA-4FA3-8F51-2794F46A889B}" presName="aNode" presStyleLbl="fgAcc1" presStyleIdx="3" presStyleCnt="5">
        <dgm:presLayoutVars>
          <dgm:bulletEnabled val="1"/>
        </dgm:presLayoutVars>
      </dgm:prSet>
      <dgm:spPr/>
    </dgm:pt>
    <dgm:pt modelId="{3AAA0D1B-BBCD-46C2-9849-5B3EF3776237}" type="pres">
      <dgm:prSet presAssocID="{02ECC242-16EA-4FA3-8F51-2794F46A889B}" presName="aSpace" presStyleCnt="0"/>
      <dgm:spPr/>
    </dgm:pt>
    <dgm:pt modelId="{001C5FBD-AAB0-47DA-8E23-BD5673AF25C5}" type="pres">
      <dgm:prSet presAssocID="{B198A1E3-9AEC-4618-970E-E31437B0AFF2}" presName="aNode" presStyleLbl="fgAcc1" presStyleIdx="4" presStyleCnt="5">
        <dgm:presLayoutVars>
          <dgm:bulletEnabled val="1"/>
        </dgm:presLayoutVars>
      </dgm:prSet>
      <dgm:spPr/>
    </dgm:pt>
    <dgm:pt modelId="{87044807-2136-48C8-A55F-D29AF1CF4D49}" type="pres">
      <dgm:prSet presAssocID="{B198A1E3-9AEC-4618-970E-E31437B0AFF2}" presName="aSpace" presStyleCnt="0"/>
      <dgm:spPr/>
    </dgm:pt>
  </dgm:ptLst>
  <dgm:cxnLst>
    <dgm:cxn modelId="{32CB6713-AACE-46CB-B78A-F6830CFE96A6}" type="presOf" srcId="{8FA506C2-AD04-466E-B0D5-E09187DB3E5E}" destId="{0B67584D-18E5-4E67-8D1D-F3036993BDE1}" srcOrd="0" destOrd="0" presId="urn:microsoft.com/office/officeart/2005/8/layout/pyramid2"/>
    <dgm:cxn modelId="{C7405713-9B5A-4F04-9BC9-911E352FBE6F}" srcId="{8FA506C2-AD04-466E-B0D5-E09187DB3E5E}" destId="{C3832D27-4199-466F-AA27-A346CA9D7B0B}" srcOrd="1" destOrd="0" parTransId="{3D9B5BB2-EC0C-4C91-9F2A-6B31B4B81153}" sibTransId="{F26352E0-E7DC-4AE9-893E-66B0AF2365E4}"/>
    <dgm:cxn modelId="{0A0E5D3D-8818-41C8-A463-2E45FAE42F91}" type="presOf" srcId="{B198A1E3-9AEC-4618-970E-E31437B0AFF2}" destId="{001C5FBD-AAB0-47DA-8E23-BD5673AF25C5}" srcOrd="0" destOrd="0" presId="urn:microsoft.com/office/officeart/2005/8/layout/pyramid2"/>
    <dgm:cxn modelId="{A8E52F5E-EBE5-4DD2-B217-573BEAB5C5D9}" type="presOf" srcId="{78AAE72C-B41A-4784-BF76-DE171446FE96}" destId="{2CB5EA4F-9990-4114-9D61-FBA1100183D2}" srcOrd="0" destOrd="0" presId="urn:microsoft.com/office/officeart/2005/8/layout/pyramid2"/>
    <dgm:cxn modelId="{5E22E263-2310-4D7B-9BB9-2AB6A35EC723}" srcId="{8FA506C2-AD04-466E-B0D5-E09187DB3E5E}" destId="{47B46ABD-CAB0-4628-A784-759EB057FDA8}" srcOrd="0" destOrd="0" parTransId="{17DB0575-B97C-47A3-A8A4-6ACE54087B10}" sibTransId="{DEDF924B-8055-4CA2-89AC-750DA0ABEEF7}"/>
    <dgm:cxn modelId="{7F303C82-5839-4C23-88DC-A57ED453A577}" type="presOf" srcId="{47B46ABD-CAB0-4628-A784-759EB057FDA8}" destId="{374BBA91-105C-4A62-8F74-436C95779A1C}" srcOrd="0" destOrd="0" presId="urn:microsoft.com/office/officeart/2005/8/layout/pyramid2"/>
    <dgm:cxn modelId="{D867F982-E355-48B9-8E87-383130D81B4C}" srcId="{8FA506C2-AD04-466E-B0D5-E09187DB3E5E}" destId="{B198A1E3-9AEC-4618-970E-E31437B0AFF2}" srcOrd="4" destOrd="0" parTransId="{FCE33381-FDD3-44C5-AF8C-898C073916CB}" sibTransId="{4A6749F4-664D-461E-8383-0861EE9057AD}"/>
    <dgm:cxn modelId="{312450A4-70B6-4FD9-8FEB-16F8892F7F47}" type="presOf" srcId="{02ECC242-16EA-4FA3-8F51-2794F46A889B}" destId="{5B6C1899-7ACC-4674-968A-77F26329A179}" srcOrd="0" destOrd="0" presId="urn:microsoft.com/office/officeart/2005/8/layout/pyramid2"/>
    <dgm:cxn modelId="{160D35AC-9D4A-4013-934E-F681C9661952}" srcId="{8FA506C2-AD04-466E-B0D5-E09187DB3E5E}" destId="{78AAE72C-B41A-4784-BF76-DE171446FE96}" srcOrd="2" destOrd="0" parTransId="{3536936E-9D2C-4DBD-9DC1-3D260B5F03AA}" sibTransId="{BCB3F5CD-AF41-4FD7-9D06-A5873C26F57D}"/>
    <dgm:cxn modelId="{B3953FAD-FF21-48FC-9968-D663CB2CB863}" type="presOf" srcId="{C3832D27-4199-466F-AA27-A346CA9D7B0B}" destId="{A4222CB9-5683-4865-A9C8-F7DB058FED87}" srcOrd="0" destOrd="0" presId="urn:microsoft.com/office/officeart/2005/8/layout/pyramid2"/>
    <dgm:cxn modelId="{85F273E3-E413-40F1-A497-44D7EEB3C52B}" srcId="{8FA506C2-AD04-466E-B0D5-E09187DB3E5E}" destId="{02ECC242-16EA-4FA3-8F51-2794F46A889B}" srcOrd="3" destOrd="0" parTransId="{32A7EABA-7119-47AC-A034-0512B5F0BE6F}" sibTransId="{C1580E67-4516-441C-A8B7-ECD79AA83482}"/>
    <dgm:cxn modelId="{B1A38776-F762-48BF-A238-17F65501BAE0}" type="presParOf" srcId="{0B67584D-18E5-4E67-8D1D-F3036993BDE1}" destId="{3703B414-AEEF-41E9-97E0-5D26E6D7A85C}" srcOrd="0" destOrd="0" presId="urn:microsoft.com/office/officeart/2005/8/layout/pyramid2"/>
    <dgm:cxn modelId="{2A05752A-6EC1-4366-9AF4-66076B12E478}" type="presParOf" srcId="{0B67584D-18E5-4E67-8D1D-F3036993BDE1}" destId="{C8F2C912-3982-4326-B00F-714303793F6F}" srcOrd="1" destOrd="0" presId="urn:microsoft.com/office/officeart/2005/8/layout/pyramid2"/>
    <dgm:cxn modelId="{4471EDD7-FEBD-49EE-8C90-18866BB69C62}" type="presParOf" srcId="{C8F2C912-3982-4326-B00F-714303793F6F}" destId="{374BBA91-105C-4A62-8F74-436C95779A1C}" srcOrd="0" destOrd="0" presId="urn:microsoft.com/office/officeart/2005/8/layout/pyramid2"/>
    <dgm:cxn modelId="{E098F57F-9522-48D7-8426-7BD6BC232E17}" type="presParOf" srcId="{C8F2C912-3982-4326-B00F-714303793F6F}" destId="{BFEABE7B-271D-4DF4-8DD2-C2E62930226E}" srcOrd="1" destOrd="0" presId="urn:microsoft.com/office/officeart/2005/8/layout/pyramid2"/>
    <dgm:cxn modelId="{375D7D6B-2240-4929-9A31-C97795C30426}" type="presParOf" srcId="{C8F2C912-3982-4326-B00F-714303793F6F}" destId="{A4222CB9-5683-4865-A9C8-F7DB058FED87}" srcOrd="2" destOrd="0" presId="urn:microsoft.com/office/officeart/2005/8/layout/pyramid2"/>
    <dgm:cxn modelId="{D4B7A383-EC37-4EAB-83E1-94E748B7E894}" type="presParOf" srcId="{C8F2C912-3982-4326-B00F-714303793F6F}" destId="{01AC595D-C075-41D4-9C30-7BC5CFD9CD14}" srcOrd="3" destOrd="0" presId="urn:microsoft.com/office/officeart/2005/8/layout/pyramid2"/>
    <dgm:cxn modelId="{47C65CA7-8728-4D3F-8708-73640F65BE2D}" type="presParOf" srcId="{C8F2C912-3982-4326-B00F-714303793F6F}" destId="{2CB5EA4F-9990-4114-9D61-FBA1100183D2}" srcOrd="4" destOrd="0" presId="urn:microsoft.com/office/officeart/2005/8/layout/pyramid2"/>
    <dgm:cxn modelId="{1B25A99F-798B-4A91-803B-A59CA0830AAD}" type="presParOf" srcId="{C8F2C912-3982-4326-B00F-714303793F6F}" destId="{419B7F3B-EA5C-4035-BFF5-1F2E3F940DD6}" srcOrd="5" destOrd="0" presId="urn:microsoft.com/office/officeart/2005/8/layout/pyramid2"/>
    <dgm:cxn modelId="{01738451-B30E-4964-9F39-ACAE51D3014D}" type="presParOf" srcId="{C8F2C912-3982-4326-B00F-714303793F6F}" destId="{5B6C1899-7ACC-4674-968A-77F26329A179}" srcOrd="6" destOrd="0" presId="urn:microsoft.com/office/officeart/2005/8/layout/pyramid2"/>
    <dgm:cxn modelId="{AD049988-ADAC-488E-89AA-E6AE271E9038}" type="presParOf" srcId="{C8F2C912-3982-4326-B00F-714303793F6F}" destId="{3AAA0D1B-BBCD-46C2-9849-5B3EF3776237}" srcOrd="7" destOrd="0" presId="urn:microsoft.com/office/officeart/2005/8/layout/pyramid2"/>
    <dgm:cxn modelId="{C412DC24-AD92-41C5-9899-6A2A06BC2D17}" type="presParOf" srcId="{C8F2C912-3982-4326-B00F-714303793F6F}" destId="{001C5FBD-AAB0-47DA-8E23-BD5673AF25C5}" srcOrd="8" destOrd="0" presId="urn:microsoft.com/office/officeart/2005/8/layout/pyramid2"/>
    <dgm:cxn modelId="{B923D1B1-E14E-42D0-B5E9-BBCAB27754AB}" type="presParOf" srcId="{C8F2C912-3982-4326-B00F-714303793F6F}" destId="{87044807-2136-48C8-A55F-D29AF1CF4D49}"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E87B59-B76A-4048-BB95-AF46A737F9D1}" type="doc">
      <dgm:prSet loTypeId="urn:microsoft.com/office/officeart/2005/8/layout/venn1" loCatId="relationship" qsTypeId="urn:microsoft.com/office/officeart/2005/8/quickstyle/simple5" qsCatId="simple" csTypeId="urn:microsoft.com/office/officeart/2005/8/colors/colorful3" csCatId="colorful" phldr="1"/>
      <dgm:spPr/>
      <dgm:t>
        <a:bodyPr/>
        <a:lstStyle/>
        <a:p>
          <a:endParaRPr lang="en-US"/>
        </a:p>
      </dgm:t>
    </dgm:pt>
    <dgm:pt modelId="{C8BC140E-06D5-4C40-805E-3F01AEC32481}">
      <dgm:prSet custT="1"/>
      <dgm:spPr/>
      <dgm:t>
        <a:bodyPr/>
        <a:lstStyle/>
        <a:p>
          <a:pPr rtl="0"/>
          <a:r>
            <a:rPr lang="en-IN" sz="2000" b="1">
              <a:solidFill>
                <a:srgbClr val="7030A0"/>
              </a:solidFill>
            </a:rPr>
            <a:t>HIV/AIDS </a:t>
          </a:r>
        </a:p>
      </dgm:t>
    </dgm:pt>
    <dgm:pt modelId="{4BEAA490-DD7A-4AFA-AFEA-6E04018F2E73}" type="parTrans" cxnId="{4AB4B249-2DF1-40AA-AA9A-6EABCCB6F435}">
      <dgm:prSet/>
      <dgm:spPr/>
      <dgm:t>
        <a:bodyPr/>
        <a:lstStyle/>
        <a:p>
          <a:endParaRPr lang="en-US"/>
        </a:p>
      </dgm:t>
    </dgm:pt>
    <dgm:pt modelId="{C3DA359D-35A7-4E52-AFF2-5D862BB65AE4}" type="sibTrans" cxnId="{4AB4B249-2DF1-40AA-AA9A-6EABCCB6F435}">
      <dgm:prSet/>
      <dgm:spPr/>
      <dgm:t>
        <a:bodyPr/>
        <a:lstStyle/>
        <a:p>
          <a:endParaRPr lang="en-US"/>
        </a:p>
      </dgm:t>
    </dgm:pt>
    <dgm:pt modelId="{B1E27329-FC4B-4036-9D6D-EB6FCFFAD56A}">
      <dgm:prSet custT="1"/>
      <dgm:spPr/>
      <dgm:t>
        <a:bodyPr/>
        <a:lstStyle/>
        <a:p>
          <a:pPr rtl="0"/>
          <a:r>
            <a:rPr lang="en-IN" sz="1800" b="1" dirty="0">
              <a:solidFill>
                <a:srgbClr val="7030A0"/>
              </a:solidFill>
            </a:rPr>
            <a:t>Osteoporosis </a:t>
          </a:r>
        </a:p>
      </dgm:t>
    </dgm:pt>
    <dgm:pt modelId="{BD59FB0D-586B-4280-B20C-92DC67F78529}" type="parTrans" cxnId="{5D5906F4-7FE7-4408-9F04-C84D5A432308}">
      <dgm:prSet/>
      <dgm:spPr/>
      <dgm:t>
        <a:bodyPr/>
        <a:lstStyle/>
        <a:p>
          <a:endParaRPr lang="en-US"/>
        </a:p>
      </dgm:t>
    </dgm:pt>
    <dgm:pt modelId="{1AB84BA4-A4A8-47A0-A7FA-F22484BAA412}" type="sibTrans" cxnId="{5D5906F4-7FE7-4408-9F04-C84D5A432308}">
      <dgm:prSet/>
      <dgm:spPr/>
      <dgm:t>
        <a:bodyPr/>
        <a:lstStyle/>
        <a:p>
          <a:endParaRPr lang="en-US"/>
        </a:p>
      </dgm:t>
    </dgm:pt>
    <dgm:pt modelId="{3A29A983-9256-4272-A537-CEB84D5B583E}">
      <dgm:prSet custT="1"/>
      <dgm:spPr/>
      <dgm:t>
        <a:bodyPr/>
        <a:lstStyle/>
        <a:p>
          <a:pPr rtl="0"/>
          <a:r>
            <a:rPr lang="en-IN" sz="2000" b="1" dirty="0">
              <a:solidFill>
                <a:srgbClr val="7030A0"/>
              </a:solidFill>
            </a:rPr>
            <a:t>Infrequent dental visits </a:t>
          </a:r>
        </a:p>
      </dgm:t>
    </dgm:pt>
    <dgm:pt modelId="{41197E57-3D4F-4394-98C0-D7CC4A84EF7E}" type="parTrans" cxnId="{BED47627-F5C3-4FD9-AA01-FCB11EB1ECFA}">
      <dgm:prSet/>
      <dgm:spPr/>
      <dgm:t>
        <a:bodyPr/>
        <a:lstStyle/>
        <a:p>
          <a:endParaRPr lang="en-US"/>
        </a:p>
      </dgm:t>
    </dgm:pt>
    <dgm:pt modelId="{04221C3F-C2E4-4C5D-A57A-E9B5B4C51566}" type="sibTrans" cxnId="{BED47627-F5C3-4FD9-AA01-FCB11EB1ECFA}">
      <dgm:prSet/>
      <dgm:spPr/>
      <dgm:t>
        <a:bodyPr/>
        <a:lstStyle/>
        <a:p>
          <a:endParaRPr lang="en-US"/>
        </a:p>
      </dgm:t>
    </dgm:pt>
    <dgm:pt modelId="{91C77510-77CC-4DDB-8B94-66979D3C09CF}" type="pres">
      <dgm:prSet presAssocID="{66E87B59-B76A-4048-BB95-AF46A737F9D1}" presName="compositeShape" presStyleCnt="0">
        <dgm:presLayoutVars>
          <dgm:chMax val="7"/>
          <dgm:dir/>
          <dgm:resizeHandles val="exact"/>
        </dgm:presLayoutVars>
      </dgm:prSet>
      <dgm:spPr/>
    </dgm:pt>
    <dgm:pt modelId="{91AD8104-501E-412E-A1BB-32E9C4F27764}" type="pres">
      <dgm:prSet presAssocID="{C8BC140E-06D5-4C40-805E-3F01AEC32481}" presName="circ1" presStyleLbl="vennNode1" presStyleIdx="0" presStyleCnt="3" custScaleX="112291"/>
      <dgm:spPr/>
    </dgm:pt>
    <dgm:pt modelId="{DBCAE879-96A7-4AA6-89CF-88A471E157AA}" type="pres">
      <dgm:prSet presAssocID="{C8BC140E-06D5-4C40-805E-3F01AEC32481}" presName="circ1Tx" presStyleLbl="revTx" presStyleIdx="0" presStyleCnt="0">
        <dgm:presLayoutVars>
          <dgm:chMax val="0"/>
          <dgm:chPref val="0"/>
          <dgm:bulletEnabled val="1"/>
        </dgm:presLayoutVars>
      </dgm:prSet>
      <dgm:spPr/>
    </dgm:pt>
    <dgm:pt modelId="{79CB5F7C-98A4-44EC-B46D-1F1484B5CF3C}" type="pres">
      <dgm:prSet presAssocID="{B1E27329-FC4B-4036-9D6D-EB6FCFFAD56A}" presName="circ2" presStyleLbl="vennNode1" presStyleIdx="1" presStyleCnt="3" custScaleX="112291"/>
      <dgm:spPr/>
    </dgm:pt>
    <dgm:pt modelId="{63ABA2FD-8E68-43B7-8A2F-A7702238B281}" type="pres">
      <dgm:prSet presAssocID="{B1E27329-FC4B-4036-9D6D-EB6FCFFAD56A}" presName="circ2Tx" presStyleLbl="revTx" presStyleIdx="0" presStyleCnt="0">
        <dgm:presLayoutVars>
          <dgm:chMax val="0"/>
          <dgm:chPref val="0"/>
          <dgm:bulletEnabled val="1"/>
        </dgm:presLayoutVars>
      </dgm:prSet>
      <dgm:spPr/>
    </dgm:pt>
    <dgm:pt modelId="{1516D21E-F1E1-458F-AF22-193633E626C9}" type="pres">
      <dgm:prSet presAssocID="{3A29A983-9256-4272-A537-CEB84D5B583E}" presName="circ3" presStyleLbl="vennNode1" presStyleIdx="2" presStyleCnt="3" custScaleX="112291"/>
      <dgm:spPr/>
    </dgm:pt>
    <dgm:pt modelId="{9F80CC18-C6DB-4F44-BDF9-E3A9B795C0C2}" type="pres">
      <dgm:prSet presAssocID="{3A29A983-9256-4272-A537-CEB84D5B583E}" presName="circ3Tx" presStyleLbl="revTx" presStyleIdx="0" presStyleCnt="0">
        <dgm:presLayoutVars>
          <dgm:chMax val="0"/>
          <dgm:chPref val="0"/>
          <dgm:bulletEnabled val="1"/>
        </dgm:presLayoutVars>
      </dgm:prSet>
      <dgm:spPr/>
    </dgm:pt>
  </dgm:ptLst>
  <dgm:cxnLst>
    <dgm:cxn modelId="{BED47627-F5C3-4FD9-AA01-FCB11EB1ECFA}" srcId="{66E87B59-B76A-4048-BB95-AF46A737F9D1}" destId="{3A29A983-9256-4272-A537-CEB84D5B583E}" srcOrd="2" destOrd="0" parTransId="{41197E57-3D4F-4394-98C0-D7CC4A84EF7E}" sibTransId="{04221C3F-C2E4-4C5D-A57A-E9B5B4C51566}"/>
    <dgm:cxn modelId="{54941C38-30CD-4A1E-9B55-E26A0F7D564B}" type="presOf" srcId="{B1E27329-FC4B-4036-9D6D-EB6FCFFAD56A}" destId="{63ABA2FD-8E68-43B7-8A2F-A7702238B281}" srcOrd="1" destOrd="0" presId="urn:microsoft.com/office/officeart/2005/8/layout/venn1"/>
    <dgm:cxn modelId="{4AB4B249-2DF1-40AA-AA9A-6EABCCB6F435}" srcId="{66E87B59-B76A-4048-BB95-AF46A737F9D1}" destId="{C8BC140E-06D5-4C40-805E-3F01AEC32481}" srcOrd="0" destOrd="0" parTransId="{4BEAA490-DD7A-4AFA-AFEA-6E04018F2E73}" sibTransId="{C3DA359D-35A7-4E52-AFF2-5D862BB65AE4}"/>
    <dgm:cxn modelId="{74088E6B-FFC5-43FE-9854-6638D9BDFEC0}" type="presOf" srcId="{66E87B59-B76A-4048-BB95-AF46A737F9D1}" destId="{91C77510-77CC-4DDB-8B94-66979D3C09CF}" srcOrd="0" destOrd="0" presId="urn:microsoft.com/office/officeart/2005/8/layout/venn1"/>
    <dgm:cxn modelId="{6814FD4F-8935-49DD-B859-8F41D5676937}" type="presOf" srcId="{B1E27329-FC4B-4036-9D6D-EB6FCFFAD56A}" destId="{79CB5F7C-98A4-44EC-B46D-1F1484B5CF3C}" srcOrd="0" destOrd="0" presId="urn:microsoft.com/office/officeart/2005/8/layout/venn1"/>
    <dgm:cxn modelId="{D47BEB74-16DA-4DA2-A2C6-F1A7C8E0A82F}" type="presOf" srcId="{3A29A983-9256-4272-A537-CEB84D5B583E}" destId="{9F80CC18-C6DB-4F44-BDF9-E3A9B795C0C2}" srcOrd="1" destOrd="0" presId="urn:microsoft.com/office/officeart/2005/8/layout/venn1"/>
    <dgm:cxn modelId="{F4FFB299-AA76-4DD0-A46A-DA827A4A093A}" type="presOf" srcId="{C8BC140E-06D5-4C40-805E-3F01AEC32481}" destId="{91AD8104-501E-412E-A1BB-32E9C4F27764}" srcOrd="0" destOrd="0" presId="urn:microsoft.com/office/officeart/2005/8/layout/venn1"/>
    <dgm:cxn modelId="{8573EAB1-693F-4624-A326-575A1F97B468}" type="presOf" srcId="{C8BC140E-06D5-4C40-805E-3F01AEC32481}" destId="{DBCAE879-96A7-4AA6-89CF-88A471E157AA}" srcOrd="1" destOrd="0" presId="urn:microsoft.com/office/officeart/2005/8/layout/venn1"/>
    <dgm:cxn modelId="{5D5906F4-7FE7-4408-9F04-C84D5A432308}" srcId="{66E87B59-B76A-4048-BB95-AF46A737F9D1}" destId="{B1E27329-FC4B-4036-9D6D-EB6FCFFAD56A}" srcOrd="1" destOrd="0" parTransId="{BD59FB0D-586B-4280-B20C-92DC67F78529}" sibTransId="{1AB84BA4-A4A8-47A0-A7FA-F22484BAA412}"/>
    <dgm:cxn modelId="{DEBDD6F6-6B1D-4863-914C-6E1840FBAF58}" type="presOf" srcId="{3A29A983-9256-4272-A537-CEB84D5B583E}" destId="{1516D21E-F1E1-458F-AF22-193633E626C9}" srcOrd="0" destOrd="0" presId="urn:microsoft.com/office/officeart/2005/8/layout/venn1"/>
    <dgm:cxn modelId="{B5A9B218-DB41-4F4F-B7D6-C89B0FB690D8}" type="presParOf" srcId="{91C77510-77CC-4DDB-8B94-66979D3C09CF}" destId="{91AD8104-501E-412E-A1BB-32E9C4F27764}" srcOrd="0" destOrd="0" presId="urn:microsoft.com/office/officeart/2005/8/layout/venn1"/>
    <dgm:cxn modelId="{176E04C8-BC25-4057-8E2E-3E8067E3C9C6}" type="presParOf" srcId="{91C77510-77CC-4DDB-8B94-66979D3C09CF}" destId="{DBCAE879-96A7-4AA6-89CF-88A471E157AA}" srcOrd="1" destOrd="0" presId="urn:microsoft.com/office/officeart/2005/8/layout/venn1"/>
    <dgm:cxn modelId="{8A01C389-1D37-4C1E-A966-467490AA6451}" type="presParOf" srcId="{91C77510-77CC-4DDB-8B94-66979D3C09CF}" destId="{79CB5F7C-98A4-44EC-B46D-1F1484B5CF3C}" srcOrd="2" destOrd="0" presId="urn:microsoft.com/office/officeart/2005/8/layout/venn1"/>
    <dgm:cxn modelId="{1A5CDF64-861A-4537-B435-DEF9672ACD71}" type="presParOf" srcId="{91C77510-77CC-4DDB-8B94-66979D3C09CF}" destId="{63ABA2FD-8E68-43B7-8A2F-A7702238B281}" srcOrd="3" destOrd="0" presId="urn:microsoft.com/office/officeart/2005/8/layout/venn1"/>
    <dgm:cxn modelId="{E55C2389-7A40-4BF4-8B2B-DC81F2434C2D}" type="presParOf" srcId="{91C77510-77CC-4DDB-8B94-66979D3C09CF}" destId="{1516D21E-F1E1-458F-AF22-193633E626C9}" srcOrd="4" destOrd="0" presId="urn:microsoft.com/office/officeart/2005/8/layout/venn1"/>
    <dgm:cxn modelId="{E144BF95-E222-4D09-8DD9-0849407E4F26}" type="presParOf" srcId="{91C77510-77CC-4DDB-8B94-66979D3C09CF}" destId="{9F80CC18-C6DB-4F44-BDF9-E3A9B795C0C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376A33-D8F0-4AEF-BE75-A20E8FA9E259}" type="doc">
      <dgm:prSet loTypeId="urn:microsoft.com/office/officeart/2005/8/layout/vList2" loCatId="list" qsTypeId="urn:microsoft.com/office/officeart/2005/8/quickstyle/3d1" qsCatId="3D" csTypeId="urn:microsoft.com/office/officeart/2005/8/colors/accent2_3" csCatId="accent2"/>
      <dgm:spPr/>
      <dgm:t>
        <a:bodyPr/>
        <a:lstStyle/>
        <a:p>
          <a:endParaRPr lang="en-US"/>
        </a:p>
      </dgm:t>
    </dgm:pt>
    <dgm:pt modelId="{43229A08-A582-48B3-9259-5EDBE7183FAB}">
      <dgm:prSet custT="1"/>
      <dgm:spPr/>
      <dgm:t>
        <a:bodyPr/>
        <a:lstStyle/>
        <a:p>
          <a:pPr rtl="0"/>
          <a:r>
            <a:rPr lang="en-US" sz="2400">
              <a:solidFill>
                <a:schemeClr val="tx1"/>
              </a:solidFill>
            </a:rPr>
            <a:t>Previous history of periodontal disease </a:t>
          </a:r>
          <a:endParaRPr lang="en-IN" sz="2400">
            <a:solidFill>
              <a:schemeClr val="tx1"/>
            </a:solidFill>
          </a:endParaRPr>
        </a:p>
      </dgm:t>
    </dgm:pt>
    <dgm:pt modelId="{5DE2093A-3666-4AC3-BFC1-3001716A0E32}" type="parTrans" cxnId="{E95980C4-1DA3-44AD-A3EE-03804F2059D2}">
      <dgm:prSet/>
      <dgm:spPr/>
      <dgm:t>
        <a:bodyPr/>
        <a:lstStyle/>
        <a:p>
          <a:endParaRPr lang="en-US"/>
        </a:p>
      </dgm:t>
    </dgm:pt>
    <dgm:pt modelId="{5A8162A6-BB47-47C0-9593-68EF822C4DC4}" type="sibTrans" cxnId="{E95980C4-1DA3-44AD-A3EE-03804F2059D2}">
      <dgm:prSet/>
      <dgm:spPr/>
      <dgm:t>
        <a:bodyPr/>
        <a:lstStyle/>
        <a:p>
          <a:endParaRPr lang="en-US"/>
        </a:p>
      </dgm:t>
    </dgm:pt>
    <dgm:pt modelId="{ADEDA10B-2B37-44CD-A519-4BACB22415CA}">
      <dgm:prSet custT="1"/>
      <dgm:spPr/>
      <dgm:t>
        <a:bodyPr/>
        <a:lstStyle/>
        <a:p>
          <a:pPr rtl="0"/>
          <a:r>
            <a:rPr lang="en-IN" sz="2400" dirty="0">
              <a:solidFill>
                <a:schemeClr val="tx1"/>
              </a:solidFill>
            </a:rPr>
            <a:t>Bleeding on probing </a:t>
          </a:r>
        </a:p>
      </dgm:t>
    </dgm:pt>
    <dgm:pt modelId="{D5201C2A-5166-43A7-AFD7-C5608C5AE7F2}" type="parTrans" cxnId="{38189706-0300-478F-A4EB-4C302F8A6A32}">
      <dgm:prSet/>
      <dgm:spPr/>
      <dgm:t>
        <a:bodyPr/>
        <a:lstStyle/>
        <a:p>
          <a:endParaRPr lang="en-US"/>
        </a:p>
      </dgm:t>
    </dgm:pt>
    <dgm:pt modelId="{0074AB95-2530-466E-A877-1D9CBC042092}" type="sibTrans" cxnId="{38189706-0300-478F-A4EB-4C302F8A6A32}">
      <dgm:prSet/>
      <dgm:spPr/>
      <dgm:t>
        <a:bodyPr/>
        <a:lstStyle/>
        <a:p>
          <a:endParaRPr lang="en-US"/>
        </a:p>
      </dgm:t>
    </dgm:pt>
    <dgm:pt modelId="{F63F0469-24B4-4ABB-9CB4-8ABFB7A1ADB9}">
      <dgm:prSet custT="1"/>
      <dgm:spPr/>
      <dgm:t>
        <a:bodyPr/>
        <a:lstStyle/>
        <a:p>
          <a:pPr rtl="0"/>
          <a:r>
            <a:rPr lang="en-US" sz="2400" i="1" dirty="0">
              <a:solidFill>
                <a:schemeClr val="tx1"/>
              </a:solidFill>
            </a:rPr>
            <a:t>HIV, </a:t>
          </a:r>
          <a:r>
            <a:rPr lang="en-US" sz="2400" dirty="0">
              <a:solidFill>
                <a:schemeClr val="tx1"/>
              </a:solidFill>
            </a:rPr>
            <a:t>Human immunodeficiency virus; </a:t>
          </a:r>
          <a:r>
            <a:rPr lang="en-US" sz="2400" i="1" dirty="0">
              <a:solidFill>
                <a:schemeClr val="tx1"/>
              </a:solidFill>
            </a:rPr>
            <a:t>AIDS</a:t>
          </a:r>
          <a:r>
            <a:rPr lang="en-US" sz="2400" dirty="0">
              <a:solidFill>
                <a:schemeClr val="tx1"/>
              </a:solidFill>
            </a:rPr>
            <a:t>, acquired immunodeficiency syndrome. </a:t>
          </a:r>
          <a:endParaRPr lang="en-IN" sz="2400" dirty="0">
            <a:solidFill>
              <a:schemeClr val="tx1"/>
            </a:solidFill>
          </a:endParaRPr>
        </a:p>
      </dgm:t>
    </dgm:pt>
    <dgm:pt modelId="{B0077F5B-13F1-4BB9-9170-AECAAE1470FD}" type="parTrans" cxnId="{C7CA0F5A-9547-4340-8F6B-826AC6F33AA9}">
      <dgm:prSet/>
      <dgm:spPr/>
      <dgm:t>
        <a:bodyPr/>
        <a:lstStyle/>
        <a:p>
          <a:endParaRPr lang="en-US"/>
        </a:p>
      </dgm:t>
    </dgm:pt>
    <dgm:pt modelId="{EDFC5B19-4156-4233-88A5-89E72A3AF4A7}" type="sibTrans" cxnId="{C7CA0F5A-9547-4340-8F6B-826AC6F33AA9}">
      <dgm:prSet/>
      <dgm:spPr/>
      <dgm:t>
        <a:bodyPr/>
        <a:lstStyle/>
        <a:p>
          <a:endParaRPr lang="en-US"/>
        </a:p>
      </dgm:t>
    </dgm:pt>
    <dgm:pt modelId="{2EE4CBFA-A24E-4DC8-8DF7-D3112B933407}" type="pres">
      <dgm:prSet presAssocID="{03376A33-D8F0-4AEF-BE75-A20E8FA9E259}" presName="linear" presStyleCnt="0">
        <dgm:presLayoutVars>
          <dgm:animLvl val="lvl"/>
          <dgm:resizeHandles val="exact"/>
        </dgm:presLayoutVars>
      </dgm:prSet>
      <dgm:spPr/>
    </dgm:pt>
    <dgm:pt modelId="{5E2B90B0-6818-44A7-A99F-A08D47B80679}" type="pres">
      <dgm:prSet presAssocID="{43229A08-A582-48B3-9259-5EDBE7183FAB}" presName="parentText" presStyleLbl="node1" presStyleIdx="0" presStyleCnt="3">
        <dgm:presLayoutVars>
          <dgm:chMax val="0"/>
          <dgm:bulletEnabled val="1"/>
        </dgm:presLayoutVars>
      </dgm:prSet>
      <dgm:spPr/>
    </dgm:pt>
    <dgm:pt modelId="{365A21F5-C612-472E-9BC6-35751A6C0357}" type="pres">
      <dgm:prSet presAssocID="{5A8162A6-BB47-47C0-9593-68EF822C4DC4}" presName="spacer" presStyleCnt="0"/>
      <dgm:spPr/>
    </dgm:pt>
    <dgm:pt modelId="{71AABD22-8EBA-4C74-8F66-BFF6CF6C0CEB}" type="pres">
      <dgm:prSet presAssocID="{ADEDA10B-2B37-44CD-A519-4BACB22415CA}" presName="parentText" presStyleLbl="node1" presStyleIdx="1" presStyleCnt="3">
        <dgm:presLayoutVars>
          <dgm:chMax val="0"/>
          <dgm:bulletEnabled val="1"/>
        </dgm:presLayoutVars>
      </dgm:prSet>
      <dgm:spPr/>
    </dgm:pt>
    <dgm:pt modelId="{03FF578D-424B-41B2-AB56-C5AAD8A9A5FE}" type="pres">
      <dgm:prSet presAssocID="{0074AB95-2530-466E-A877-1D9CBC042092}" presName="spacer" presStyleCnt="0"/>
      <dgm:spPr/>
    </dgm:pt>
    <dgm:pt modelId="{374A59ED-A593-4331-A43B-6D07788F7858}" type="pres">
      <dgm:prSet presAssocID="{F63F0469-24B4-4ABB-9CB4-8ABFB7A1ADB9}" presName="parentText" presStyleLbl="node1" presStyleIdx="2" presStyleCnt="3">
        <dgm:presLayoutVars>
          <dgm:chMax val="0"/>
          <dgm:bulletEnabled val="1"/>
        </dgm:presLayoutVars>
      </dgm:prSet>
      <dgm:spPr/>
    </dgm:pt>
  </dgm:ptLst>
  <dgm:cxnLst>
    <dgm:cxn modelId="{38189706-0300-478F-A4EB-4C302F8A6A32}" srcId="{03376A33-D8F0-4AEF-BE75-A20E8FA9E259}" destId="{ADEDA10B-2B37-44CD-A519-4BACB22415CA}" srcOrd="1" destOrd="0" parTransId="{D5201C2A-5166-43A7-AFD7-C5608C5AE7F2}" sibTransId="{0074AB95-2530-466E-A877-1D9CBC042092}"/>
    <dgm:cxn modelId="{DE2BB02F-3D6B-4D7C-86CE-7DD4932BF3E7}" type="presOf" srcId="{F63F0469-24B4-4ABB-9CB4-8ABFB7A1ADB9}" destId="{374A59ED-A593-4331-A43B-6D07788F7858}" srcOrd="0" destOrd="0" presId="urn:microsoft.com/office/officeart/2005/8/layout/vList2"/>
    <dgm:cxn modelId="{C7CA0F5A-9547-4340-8F6B-826AC6F33AA9}" srcId="{03376A33-D8F0-4AEF-BE75-A20E8FA9E259}" destId="{F63F0469-24B4-4ABB-9CB4-8ABFB7A1ADB9}" srcOrd="2" destOrd="0" parTransId="{B0077F5B-13F1-4BB9-9170-AECAAE1470FD}" sibTransId="{EDFC5B19-4156-4233-88A5-89E72A3AF4A7}"/>
    <dgm:cxn modelId="{6F676C99-2483-439B-B37A-6BBB5A1E40CB}" type="presOf" srcId="{ADEDA10B-2B37-44CD-A519-4BACB22415CA}" destId="{71AABD22-8EBA-4C74-8F66-BFF6CF6C0CEB}" srcOrd="0" destOrd="0" presId="urn:microsoft.com/office/officeart/2005/8/layout/vList2"/>
    <dgm:cxn modelId="{E95980C4-1DA3-44AD-A3EE-03804F2059D2}" srcId="{03376A33-D8F0-4AEF-BE75-A20E8FA9E259}" destId="{43229A08-A582-48B3-9259-5EDBE7183FAB}" srcOrd="0" destOrd="0" parTransId="{5DE2093A-3666-4AC3-BFC1-3001716A0E32}" sibTransId="{5A8162A6-BB47-47C0-9593-68EF822C4DC4}"/>
    <dgm:cxn modelId="{C7271AE6-C331-4112-A1C7-5741A70A43AF}" type="presOf" srcId="{03376A33-D8F0-4AEF-BE75-A20E8FA9E259}" destId="{2EE4CBFA-A24E-4DC8-8DF7-D3112B933407}" srcOrd="0" destOrd="0" presId="urn:microsoft.com/office/officeart/2005/8/layout/vList2"/>
    <dgm:cxn modelId="{240863E8-3490-4B19-B0AD-8271CCD6228B}" type="presOf" srcId="{43229A08-A582-48B3-9259-5EDBE7183FAB}" destId="{5E2B90B0-6818-44A7-A99F-A08D47B80679}" srcOrd="0" destOrd="0" presId="urn:microsoft.com/office/officeart/2005/8/layout/vList2"/>
    <dgm:cxn modelId="{776EC7B8-2896-4DE2-BAA4-ECE8F15A4FD0}" type="presParOf" srcId="{2EE4CBFA-A24E-4DC8-8DF7-D3112B933407}" destId="{5E2B90B0-6818-44A7-A99F-A08D47B80679}" srcOrd="0" destOrd="0" presId="urn:microsoft.com/office/officeart/2005/8/layout/vList2"/>
    <dgm:cxn modelId="{651CCFFA-8B6C-4F55-B35F-BD26637F0047}" type="presParOf" srcId="{2EE4CBFA-A24E-4DC8-8DF7-D3112B933407}" destId="{365A21F5-C612-472E-9BC6-35751A6C0357}" srcOrd="1" destOrd="0" presId="urn:microsoft.com/office/officeart/2005/8/layout/vList2"/>
    <dgm:cxn modelId="{30670F34-46E8-441A-A9C6-34BE4C310173}" type="presParOf" srcId="{2EE4CBFA-A24E-4DC8-8DF7-D3112B933407}" destId="{71AABD22-8EBA-4C74-8F66-BFF6CF6C0CEB}" srcOrd="2" destOrd="0" presId="urn:microsoft.com/office/officeart/2005/8/layout/vList2"/>
    <dgm:cxn modelId="{29A50356-1655-4CCD-83F5-DE681373FAB4}" type="presParOf" srcId="{2EE4CBFA-A24E-4DC8-8DF7-D3112B933407}" destId="{03FF578D-424B-41B2-AB56-C5AAD8A9A5FE}" srcOrd="3" destOrd="0" presId="urn:microsoft.com/office/officeart/2005/8/layout/vList2"/>
    <dgm:cxn modelId="{402EEF45-E8B7-4863-943B-DB9995A93776}" type="presParOf" srcId="{2EE4CBFA-A24E-4DC8-8DF7-D3112B933407}" destId="{374A59ED-A593-4331-A43B-6D07788F78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0C44EC-C8BC-47AD-BEB5-C00EDADEBB8B}" type="doc">
      <dgm:prSet loTypeId="urn:microsoft.com/office/officeart/2005/8/layout/matrix3" loCatId="matrix" qsTypeId="urn:microsoft.com/office/officeart/2005/8/quickstyle/3d1" qsCatId="3D" csTypeId="urn:microsoft.com/office/officeart/2005/8/colors/accent2_3" csCatId="accent2"/>
      <dgm:spPr/>
      <dgm:t>
        <a:bodyPr/>
        <a:lstStyle/>
        <a:p>
          <a:endParaRPr lang="en-US"/>
        </a:p>
      </dgm:t>
    </dgm:pt>
    <dgm:pt modelId="{E80FD1BE-0D80-4762-A875-342532A93B98}">
      <dgm:prSet/>
      <dgm:spPr/>
      <dgm:t>
        <a:bodyPr/>
        <a:lstStyle/>
        <a:p>
          <a:pPr rtl="0"/>
          <a:r>
            <a:rPr lang="en-IN" b="1" dirty="0">
              <a:solidFill>
                <a:schemeClr val="tx1"/>
              </a:solidFill>
            </a:rPr>
            <a:t>Tobacco smoking </a:t>
          </a:r>
        </a:p>
      </dgm:t>
    </dgm:pt>
    <dgm:pt modelId="{DB1A3512-3A12-46E5-903A-B744844AC1A6}" type="parTrans" cxnId="{BDE1A0E7-7F80-41BA-8927-D7203269B6C4}">
      <dgm:prSet/>
      <dgm:spPr/>
      <dgm:t>
        <a:bodyPr/>
        <a:lstStyle/>
        <a:p>
          <a:endParaRPr lang="en-US"/>
        </a:p>
      </dgm:t>
    </dgm:pt>
    <dgm:pt modelId="{F6F911EF-B3E8-4A5C-A114-89FB86C3F6A9}" type="sibTrans" cxnId="{BDE1A0E7-7F80-41BA-8927-D7203269B6C4}">
      <dgm:prSet/>
      <dgm:spPr/>
      <dgm:t>
        <a:bodyPr/>
        <a:lstStyle/>
        <a:p>
          <a:endParaRPr lang="en-US"/>
        </a:p>
      </dgm:t>
    </dgm:pt>
    <dgm:pt modelId="{A89411B0-9A75-4230-9B23-F6705C027B13}">
      <dgm:prSet/>
      <dgm:spPr/>
      <dgm:t>
        <a:bodyPr/>
        <a:lstStyle/>
        <a:p>
          <a:pPr rtl="0"/>
          <a:r>
            <a:rPr lang="en-IN" b="1">
              <a:solidFill>
                <a:schemeClr val="tx1"/>
              </a:solidFill>
            </a:rPr>
            <a:t>Diabetes </a:t>
          </a:r>
        </a:p>
      </dgm:t>
    </dgm:pt>
    <dgm:pt modelId="{4C75D33B-099F-4A75-B6EE-8AAA78A1037A}" type="parTrans" cxnId="{725EDF78-4ABF-4244-AA60-D0C9FA35A6DB}">
      <dgm:prSet/>
      <dgm:spPr/>
      <dgm:t>
        <a:bodyPr/>
        <a:lstStyle/>
        <a:p>
          <a:endParaRPr lang="en-US"/>
        </a:p>
      </dgm:t>
    </dgm:pt>
    <dgm:pt modelId="{5EAD9B55-85FE-43FC-ABBA-0303D2FA6BC5}" type="sibTrans" cxnId="{725EDF78-4ABF-4244-AA60-D0C9FA35A6DB}">
      <dgm:prSet/>
      <dgm:spPr/>
      <dgm:t>
        <a:bodyPr/>
        <a:lstStyle/>
        <a:p>
          <a:endParaRPr lang="en-US"/>
        </a:p>
      </dgm:t>
    </dgm:pt>
    <dgm:pt modelId="{F28E5525-5261-41DE-93D7-F4816F6ED2B3}">
      <dgm:prSet/>
      <dgm:spPr/>
      <dgm:t>
        <a:bodyPr/>
        <a:lstStyle/>
        <a:p>
          <a:pPr rtl="0"/>
          <a:r>
            <a:rPr lang="en-IN" b="1" dirty="0">
              <a:solidFill>
                <a:schemeClr val="tx1"/>
              </a:solidFill>
            </a:rPr>
            <a:t>Pathogenic bacteria </a:t>
          </a:r>
        </a:p>
      </dgm:t>
    </dgm:pt>
    <dgm:pt modelId="{6792F59B-C4E5-4804-A7B9-2D1E1E476E1F}" type="parTrans" cxnId="{01BCF606-2149-4FA6-B4A1-A0184A542C86}">
      <dgm:prSet/>
      <dgm:spPr/>
      <dgm:t>
        <a:bodyPr/>
        <a:lstStyle/>
        <a:p>
          <a:endParaRPr lang="en-US"/>
        </a:p>
      </dgm:t>
    </dgm:pt>
    <dgm:pt modelId="{3604584F-9DA9-4B4B-90F0-782F54CEE101}" type="sibTrans" cxnId="{01BCF606-2149-4FA6-B4A1-A0184A542C86}">
      <dgm:prSet/>
      <dgm:spPr/>
      <dgm:t>
        <a:bodyPr/>
        <a:lstStyle/>
        <a:p>
          <a:endParaRPr lang="en-US"/>
        </a:p>
      </dgm:t>
    </dgm:pt>
    <dgm:pt modelId="{813D4860-E98A-4D35-970B-3036A072BAC9}">
      <dgm:prSet/>
      <dgm:spPr/>
      <dgm:t>
        <a:bodyPr/>
        <a:lstStyle/>
        <a:p>
          <a:pPr rtl="0"/>
          <a:r>
            <a:rPr lang="en-IN" b="1" dirty="0">
              <a:solidFill>
                <a:schemeClr val="tx1"/>
              </a:solidFill>
            </a:rPr>
            <a:t>Microbial tooth deposits </a:t>
          </a:r>
        </a:p>
      </dgm:t>
    </dgm:pt>
    <dgm:pt modelId="{16AFD016-0354-4B47-B7C4-FAFAE5B566E1}" type="parTrans" cxnId="{27928D10-D885-4A55-B990-7C974B411246}">
      <dgm:prSet/>
      <dgm:spPr/>
      <dgm:t>
        <a:bodyPr/>
        <a:lstStyle/>
        <a:p>
          <a:endParaRPr lang="en-US"/>
        </a:p>
      </dgm:t>
    </dgm:pt>
    <dgm:pt modelId="{E033F7D3-FAA0-40B1-A81C-8CD8E5A879C2}" type="sibTrans" cxnId="{27928D10-D885-4A55-B990-7C974B411246}">
      <dgm:prSet/>
      <dgm:spPr/>
      <dgm:t>
        <a:bodyPr/>
        <a:lstStyle/>
        <a:p>
          <a:endParaRPr lang="en-US"/>
        </a:p>
      </dgm:t>
    </dgm:pt>
    <dgm:pt modelId="{BF756393-17DC-40D8-BC2C-EDB4AD5C2468}" type="pres">
      <dgm:prSet presAssocID="{880C44EC-C8BC-47AD-BEB5-C00EDADEBB8B}" presName="matrix" presStyleCnt="0">
        <dgm:presLayoutVars>
          <dgm:chMax val="1"/>
          <dgm:dir/>
          <dgm:resizeHandles val="exact"/>
        </dgm:presLayoutVars>
      </dgm:prSet>
      <dgm:spPr/>
    </dgm:pt>
    <dgm:pt modelId="{AB7EB7EA-A405-47B6-A183-5694F141D1B4}" type="pres">
      <dgm:prSet presAssocID="{880C44EC-C8BC-47AD-BEB5-C00EDADEBB8B}" presName="diamond" presStyleLbl="bgShp" presStyleIdx="0" presStyleCnt="1"/>
      <dgm:spPr/>
    </dgm:pt>
    <dgm:pt modelId="{05973063-44AF-4CF4-9CFF-4025E98385B0}" type="pres">
      <dgm:prSet presAssocID="{880C44EC-C8BC-47AD-BEB5-C00EDADEBB8B}" presName="quad1" presStyleLbl="node1" presStyleIdx="0" presStyleCnt="4">
        <dgm:presLayoutVars>
          <dgm:chMax val="0"/>
          <dgm:chPref val="0"/>
          <dgm:bulletEnabled val="1"/>
        </dgm:presLayoutVars>
      </dgm:prSet>
      <dgm:spPr/>
    </dgm:pt>
    <dgm:pt modelId="{19CB5F85-679C-4F64-96F5-0F668231D4A9}" type="pres">
      <dgm:prSet presAssocID="{880C44EC-C8BC-47AD-BEB5-C00EDADEBB8B}" presName="quad2" presStyleLbl="node1" presStyleIdx="1" presStyleCnt="4">
        <dgm:presLayoutVars>
          <dgm:chMax val="0"/>
          <dgm:chPref val="0"/>
          <dgm:bulletEnabled val="1"/>
        </dgm:presLayoutVars>
      </dgm:prSet>
      <dgm:spPr/>
    </dgm:pt>
    <dgm:pt modelId="{E8DD7309-14FB-4EA0-8701-406A417F75FA}" type="pres">
      <dgm:prSet presAssocID="{880C44EC-C8BC-47AD-BEB5-C00EDADEBB8B}" presName="quad3" presStyleLbl="node1" presStyleIdx="2" presStyleCnt="4">
        <dgm:presLayoutVars>
          <dgm:chMax val="0"/>
          <dgm:chPref val="0"/>
          <dgm:bulletEnabled val="1"/>
        </dgm:presLayoutVars>
      </dgm:prSet>
      <dgm:spPr/>
    </dgm:pt>
    <dgm:pt modelId="{339BFD96-4F77-4095-B6FF-F8A2976FCFCA}" type="pres">
      <dgm:prSet presAssocID="{880C44EC-C8BC-47AD-BEB5-C00EDADEBB8B}" presName="quad4" presStyleLbl="node1" presStyleIdx="3" presStyleCnt="4">
        <dgm:presLayoutVars>
          <dgm:chMax val="0"/>
          <dgm:chPref val="0"/>
          <dgm:bulletEnabled val="1"/>
        </dgm:presLayoutVars>
      </dgm:prSet>
      <dgm:spPr/>
    </dgm:pt>
  </dgm:ptLst>
  <dgm:cxnLst>
    <dgm:cxn modelId="{01BCF606-2149-4FA6-B4A1-A0184A542C86}" srcId="{880C44EC-C8BC-47AD-BEB5-C00EDADEBB8B}" destId="{F28E5525-5261-41DE-93D7-F4816F6ED2B3}" srcOrd="2" destOrd="0" parTransId="{6792F59B-C4E5-4804-A7B9-2D1E1E476E1F}" sibTransId="{3604584F-9DA9-4B4B-90F0-782F54CEE101}"/>
    <dgm:cxn modelId="{27928D10-D885-4A55-B990-7C974B411246}" srcId="{880C44EC-C8BC-47AD-BEB5-C00EDADEBB8B}" destId="{813D4860-E98A-4D35-970B-3036A072BAC9}" srcOrd="3" destOrd="0" parTransId="{16AFD016-0354-4B47-B7C4-FAFAE5B566E1}" sibTransId="{E033F7D3-FAA0-40B1-A81C-8CD8E5A879C2}"/>
    <dgm:cxn modelId="{3391B111-D5D9-4A3D-BABB-241380FD8CFB}" type="presOf" srcId="{E80FD1BE-0D80-4762-A875-342532A93B98}" destId="{05973063-44AF-4CF4-9CFF-4025E98385B0}" srcOrd="0" destOrd="0" presId="urn:microsoft.com/office/officeart/2005/8/layout/matrix3"/>
    <dgm:cxn modelId="{AF8A7C68-12AC-43B9-A2B1-CA937367DEFB}" type="presOf" srcId="{880C44EC-C8BC-47AD-BEB5-C00EDADEBB8B}" destId="{BF756393-17DC-40D8-BC2C-EDB4AD5C2468}" srcOrd="0" destOrd="0" presId="urn:microsoft.com/office/officeart/2005/8/layout/matrix3"/>
    <dgm:cxn modelId="{E343BF70-D483-4C70-83D3-F76B00F2F4DD}" type="presOf" srcId="{F28E5525-5261-41DE-93D7-F4816F6ED2B3}" destId="{E8DD7309-14FB-4EA0-8701-406A417F75FA}" srcOrd="0" destOrd="0" presId="urn:microsoft.com/office/officeart/2005/8/layout/matrix3"/>
    <dgm:cxn modelId="{725EDF78-4ABF-4244-AA60-D0C9FA35A6DB}" srcId="{880C44EC-C8BC-47AD-BEB5-C00EDADEBB8B}" destId="{A89411B0-9A75-4230-9B23-F6705C027B13}" srcOrd="1" destOrd="0" parTransId="{4C75D33B-099F-4A75-B6EE-8AAA78A1037A}" sibTransId="{5EAD9B55-85FE-43FC-ABBA-0303D2FA6BC5}"/>
    <dgm:cxn modelId="{36504B95-8CB0-45CB-BBB8-8BC9B54FAC4A}" type="presOf" srcId="{813D4860-E98A-4D35-970B-3036A072BAC9}" destId="{339BFD96-4F77-4095-B6FF-F8A2976FCFCA}" srcOrd="0" destOrd="0" presId="urn:microsoft.com/office/officeart/2005/8/layout/matrix3"/>
    <dgm:cxn modelId="{CE5BC2AA-2A59-4BD1-8A93-1B7460B6727B}" type="presOf" srcId="{A89411B0-9A75-4230-9B23-F6705C027B13}" destId="{19CB5F85-679C-4F64-96F5-0F668231D4A9}" srcOrd="0" destOrd="0" presId="urn:microsoft.com/office/officeart/2005/8/layout/matrix3"/>
    <dgm:cxn modelId="{BDE1A0E7-7F80-41BA-8927-D7203269B6C4}" srcId="{880C44EC-C8BC-47AD-BEB5-C00EDADEBB8B}" destId="{E80FD1BE-0D80-4762-A875-342532A93B98}" srcOrd="0" destOrd="0" parTransId="{DB1A3512-3A12-46E5-903A-B744844AC1A6}" sibTransId="{F6F911EF-B3E8-4A5C-A114-89FB86C3F6A9}"/>
    <dgm:cxn modelId="{D7EC6148-87C0-4C13-9DA3-134C093E220C}" type="presParOf" srcId="{BF756393-17DC-40D8-BC2C-EDB4AD5C2468}" destId="{AB7EB7EA-A405-47B6-A183-5694F141D1B4}" srcOrd="0" destOrd="0" presId="urn:microsoft.com/office/officeart/2005/8/layout/matrix3"/>
    <dgm:cxn modelId="{061D2A07-4439-4D67-A46D-2224B012F733}" type="presParOf" srcId="{BF756393-17DC-40D8-BC2C-EDB4AD5C2468}" destId="{05973063-44AF-4CF4-9CFF-4025E98385B0}" srcOrd="1" destOrd="0" presId="urn:microsoft.com/office/officeart/2005/8/layout/matrix3"/>
    <dgm:cxn modelId="{F5728D35-FD5B-4BEB-873F-8AB73E1AFC65}" type="presParOf" srcId="{BF756393-17DC-40D8-BC2C-EDB4AD5C2468}" destId="{19CB5F85-679C-4F64-96F5-0F668231D4A9}" srcOrd="2" destOrd="0" presId="urn:microsoft.com/office/officeart/2005/8/layout/matrix3"/>
    <dgm:cxn modelId="{BC96C0FE-A034-4381-91C3-B53C6ABD9F4C}" type="presParOf" srcId="{BF756393-17DC-40D8-BC2C-EDB4AD5C2468}" destId="{E8DD7309-14FB-4EA0-8701-406A417F75FA}" srcOrd="3" destOrd="0" presId="urn:microsoft.com/office/officeart/2005/8/layout/matrix3"/>
    <dgm:cxn modelId="{FE03DBF5-4C57-4A4E-BFBC-0CD97B169B9F}" type="presParOf" srcId="{BF756393-17DC-40D8-BC2C-EDB4AD5C2468}" destId="{339BFD96-4F77-4095-B6FF-F8A2976FCFC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6FBDFB-EDA6-4665-95F1-BCB9251B1524}" type="doc">
      <dgm:prSet loTypeId="urn:microsoft.com/office/officeart/2008/layout/AscendingPictureAccentProcess" loCatId="process" qsTypeId="urn:microsoft.com/office/officeart/2005/8/quickstyle/3d1" qsCatId="3D" csTypeId="urn:microsoft.com/office/officeart/2005/8/colors/accent1_5" csCatId="accent1" phldr="1"/>
      <dgm:spPr/>
      <dgm:t>
        <a:bodyPr/>
        <a:lstStyle/>
        <a:p>
          <a:endParaRPr lang="en-US"/>
        </a:p>
      </dgm:t>
    </dgm:pt>
    <dgm:pt modelId="{F4C77AA3-5920-4735-8882-AA84F03A4E50}">
      <dgm:prSet phldrT="[Text]"/>
      <dgm:spPr/>
      <dgm:t>
        <a:bodyPr/>
        <a:lstStyle/>
        <a:p>
          <a:r>
            <a:rPr lang="en-US" dirty="0"/>
            <a:t>QUANTITY of plaque </a:t>
          </a:r>
        </a:p>
      </dgm:t>
    </dgm:pt>
    <dgm:pt modelId="{16237917-BD65-4FF2-8773-0047897C6E38}" type="parTrans" cxnId="{DB89AE6D-5818-4FB4-8B13-7B11655DBCE9}">
      <dgm:prSet/>
      <dgm:spPr/>
      <dgm:t>
        <a:bodyPr/>
        <a:lstStyle/>
        <a:p>
          <a:endParaRPr lang="en-US"/>
        </a:p>
      </dgm:t>
    </dgm:pt>
    <dgm:pt modelId="{2D7DE750-3996-4215-B3FC-266493394A4B}" type="sibTrans" cxnId="{DB89AE6D-5818-4FB4-8B13-7B11655DBCE9}">
      <dgm:prSet/>
      <dgm:spPr/>
      <dgm:t>
        <a:bodyPr/>
        <a:lstStyle/>
        <a:p>
          <a:endParaRPr lang="en-US"/>
        </a:p>
      </dgm:t>
    </dgm:pt>
    <dgm:pt modelId="{502261FB-29DC-4B9B-9FA7-78ACC37FB4BE}">
      <dgm:prSet phldrT="[Text]"/>
      <dgm:spPr/>
      <dgm:t>
        <a:bodyPr/>
        <a:lstStyle/>
        <a:p>
          <a:r>
            <a:rPr lang="en-US" dirty="0"/>
            <a:t>QUALITY of plaque </a:t>
          </a:r>
        </a:p>
      </dgm:t>
    </dgm:pt>
    <dgm:pt modelId="{830D9ED6-CF9A-4614-93FC-EC4B6B435206}" type="parTrans" cxnId="{629FF986-7466-44E0-974F-6456E1564D82}">
      <dgm:prSet/>
      <dgm:spPr/>
      <dgm:t>
        <a:bodyPr/>
        <a:lstStyle/>
        <a:p>
          <a:endParaRPr lang="en-US"/>
        </a:p>
      </dgm:t>
    </dgm:pt>
    <dgm:pt modelId="{2156770C-ABC7-4F46-9AB9-7B91679928EF}" type="sibTrans" cxnId="{629FF986-7466-44E0-974F-6456E1564D82}">
      <dgm:prSet/>
      <dgm:spPr/>
      <dgm:t>
        <a:bodyPr/>
        <a:lstStyle/>
        <a:p>
          <a:endParaRPr lang="en-US"/>
        </a:p>
      </dgm:t>
    </dgm:pt>
    <dgm:pt modelId="{0E1D91A5-A3CA-441A-80D9-2E91532D8B28}" type="pres">
      <dgm:prSet presAssocID="{FF6FBDFB-EDA6-4665-95F1-BCB9251B1524}" presName="Name0" presStyleCnt="0">
        <dgm:presLayoutVars>
          <dgm:chMax val="7"/>
          <dgm:chPref val="7"/>
          <dgm:dir/>
        </dgm:presLayoutVars>
      </dgm:prSet>
      <dgm:spPr/>
    </dgm:pt>
    <dgm:pt modelId="{1D516005-72C2-4386-BF24-1F34F9A19A84}" type="pres">
      <dgm:prSet presAssocID="{FF6FBDFB-EDA6-4665-95F1-BCB9251B1524}" presName="dot1" presStyleLbl="alignNode1" presStyleIdx="0" presStyleCnt="10"/>
      <dgm:spPr/>
    </dgm:pt>
    <dgm:pt modelId="{FDD1BB82-B5DC-4585-A3D8-C205B8C140D1}" type="pres">
      <dgm:prSet presAssocID="{FF6FBDFB-EDA6-4665-95F1-BCB9251B1524}" presName="dot2" presStyleLbl="alignNode1" presStyleIdx="1" presStyleCnt="10"/>
      <dgm:spPr/>
    </dgm:pt>
    <dgm:pt modelId="{22CB04B9-69C1-4300-BCC0-870CB54A6672}" type="pres">
      <dgm:prSet presAssocID="{FF6FBDFB-EDA6-4665-95F1-BCB9251B1524}" presName="dot3" presStyleLbl="alignNode1" presStyleIdx="2" presStyleCnt="10"/>
      <dgm:spPr/>
    </dgm:pt>
    <dgm:pt modelId="{7C8F67D2-D8B0-447D-B68E-0D881AA5E41A}" type="pres">
      <dgm:prSet presAssocID="{FF6FBDFB-EDA6-4665-95F1-BCB9251B1524}" presName="dotArrow1" presStyleLbl="alignNode1" presStyleIdx="3" presStyleCnt="10"/>
      <dgm:spPr/>
    </dgm:pt>
    <dgm:pt modelId="{795F02B3-96C8-44AA-90A0-0929FD3B94F0}" type="pres">
      <dgm:prSet presAssocID="{FF6FBDFB-EDA6-4665-95F1-BCB9251B1524}" presName="dotArrow2" presStyleLbl="alignNode1" presStyleIdx="4" presStyleCnt="10"/>
      <dgm:spPr/>
    </dgm:pt>
    <dgm:pt modelId="{BBEB7979-61B0-41C5-9240-487A2D803258}" type="pres">
      <dgm:prSet presAssocID="{FF6FBDFB-EDA6-4665-95F1-BCB9251B1524}" presName="dotArrow3" presStyleLbl="alignNode1" presStyleIdx="5" presStyleCnt="10"/>
      <dgm:spPr/>
    </dgm:pt>
    <dgm:pt modelId="{DB09E4E7-99D6-43A5-920F-73F1EE4BCA01}" type="pres">
      <dgm:prSet presAssocID="{FF6FBDFB-EDA6-4665-95F1-BCB9251B1524}" presName="dotArrow4" presStyleLbl="alignNode1" presStyleIdx="6" presStyleCnt="10"/>
      <dgm:spPr/>
    </dgm:pt>
    <dgm:pt modelId="{E7BAB3AA-8EC5-4997-965B-404FA945DD04}" type="pres">
      <dgm:prSet presAssocID="{FF6FBDFB-EDA6-4665-95F1-BCB9251B1524}" presName="dotArrow5" presStyleLbl="alignNode1" presStyleIdx="7" presStyleCnt="10"/>
      <dgm:spPr/>
    </dgm:pt>
    <dgm:pt modelId="{4626E2D0-AABB-486E-8883-BF164160E755}" type="pres">
      <dgm:prSet presAssocID="{FF6FBDFB-EDA6-4665-95F1-BCB9251B1524}" presName="dotArrow6" presStyleLbl="alignNode1" presStyleIdx="8" presStyleCnt="10"/>
      <dgm:spPr/>
    </dgm:pt>
    <dgm:pt modelId="{FCB17E25-E8A2-46E0-ADCA-9F488FFF5B51}" type="pres">
      <dgm:prSet presAssocID="{FF6FBDFB-EDA6-4665-95F1-BCB9251B1524}" presName="dotArrow7" presStyleLbl="alignNode1" presStyleIdx="9" presStyleCnt="10"/>
      <dgm:spPr/>
    </dgm:pt>
    <dgm:pt modelId="{7D981B70-A5C1-4CAD-9D29-11F9D16F95DE}" type="pres">
      <dgm:prSet presAssocID="{F4C77AA3-5920-4735-8882-AA84F03A4E50}" presName="parTx1" presStyleLbl="node1" presStyleIdx="0" presStyleCnt="2"/>
      <dgm:spPr/>
    </dgm:pt>
    <dgm:pt modelId="{0E555483-BE65-462F-98B2-5982F6CDF968}" type="pres">
      <dgm:prSet presAssocID="{2D7DE750-3996-4215-B3FC-266493394A4B}" presName="picture1" presStyleCnt="0"/>
      <dgm:spPr/>
    </dgm:pt>
    <dgm:pt modelId="{DD35CC68-7680-4882-8472-A5F9C3F29178}" type="pres">
      <dgm:prSet presAssocID="{2D7DE750-3996-4215-B3FC-266493394A4B}" presName="imageRepeatNode" presStyleLbl="fgImgPlace1" presStyleIdx="0" presStyleCnt="2"/>
      <dgm:spPr/>
    </dgm:pt>
    <dgm:pt modelId="{9E1BD675-24CA-4EA7-A2D0-85D912E11C1A}" type="pres">
      <dgm:prSet presAssocID="{502261FB-29DC-4B9B-9FA7-78ACC37FB4BE}" presName="parTx2" presStyleLbl="node1" presStyleIdx="1" presStyleCnt="2"/>
      <dgm:spPr/>
    </dgm:pt>
    <dgm:pt modelId="{AA145621-687E-485E-8D63-8CF62CDC963F}" type="pres">
      <dgm:prSet presAssocID="{2156770C-ABC7-4F46-9AB9-7B91679928EF}" presName="picture2" presStyleCnt="0"/>
      <dgm:spPr/>
    </dgm:pt>
    <dgm:pt modelId="{9A400ED6-CBC3-4735-9820-675D935EC30F}" type="pres">
      <dgm:prSet presAssocID="{2156770C-ABC7-4F46-9AB9-7B91679928EF}" presName="imageRepeatNode" presStyleLbl="fgImgPlace1" presStyleIdx="1" presStyleCnt="2"/>
      <dgm:spPr/>
    </dgm:pt>
  </dgm:ptLst>
  <dgm:cxnLst>
    <dgm:cxn modelId="{57F3D548-A5F7-4824-89C0-AA6C6E846B8E}" type="presOf" srcId="{FF6FBDFB-EDA6-4665-95F1-BCB9251B1524}" destId="{0E1D91A5-A3CA-441A-80D9-2E91532D8B28}" srcOrd="0" destOrd="0" presId="urn:microsoft.com/office/officeart/2008/layout/AscendingPictureAccentProcess"/>
    <dgm:cxn modelId="{DB89AE6D-5818-4FB4-8B13-7B11655DBCE9}" srcId="{FF6FBDFB-EDA6-4665-95F1-BCB9251B1524}" destId="{F4C77AA3-5920-4735-8882-AA84F03A4E50}" srcOrd="0" destOrd="0" parTransId="{16237917-BD65-4FF2-8773-0047897C6E38}" sibTransId="{2D7DE750-3996-4215-B3FC-266493394A4B}"/>
    <dgm:cxn modelId="{629FF986-7466-44E0-974F-6456E1564D82}" srcId="{FF6FBDFB-EDA6-4665-95F1-BCB9251B1524}" destId="{502261FB-29DC-4B9B-9FA7-78ACC37FB4BE}" srcOrd="1" destOrd="0" parTransId="{830D9ED6-CF9A-4614-93FC-EC4B6B435206}" sibTransId="{2156770C-ABC7-4F46-9AB9-7B91679928EF}"/>
    <dgm:cxn modelId="{30FF9E96-1ABB-45DA-A6D8-7A9AD4BCECBE}" type="presOf" srcId="{2156770C-ABC7-4F46-9AB9-7B91679928EF}" destId="{9A400ED6-CBC3-4735-9820-675D935EC30F}" srcOrd="0" destOrd="0" presId="urn:microsoft.com/office/officeart/2008/layout/AscendingPictureAccentProcess"/>
    <dgm:cxn modelId="{FA109AAA-60FE-4A05-9DD6-D530223203AF}" type="presOf" srcId="{2D7DE750-3996-4215-B3FC-266493394A4B}" destId="{DD35CC68-7680-4882-8472-A5F9C3F29178}" srcOrd="0" destOrd="0" presId="urn:microsoft.com/office/officeart/2008/layout/AscendingPictureAccentProcess"/>
    <dgm:cxn modelId="{777C78E1-C266-48EB-A94B-509F0D92C905}" type="presOf" srcId="{F4C77AA3-5920-4735-8882-AA84F03A4E50}" destId="{7D981B70-A5C1-4CAD-9D29-11F9D16F95DE}" srcOrd="0" destOrd="0" presId="urn:microsoft.com/office/officeart/2008/layout/AscendingPictureAccentProcess"/>
    <dgm:cxn modelId="{2315C0E2-06A2-4311-ADFA-5A9E5EA60E87}" type="presOf" srcId="{502261FB-29DC-4B9B-9FA7-78ACC37FB4BE}" destId="{9E1BD675-24CA-4EA7-A2D0-85D912E11C1A}" srcOrd="0" destOrd="0" presId="urn:microsoft.com/office/officeart/2008/layout/AscendingPictureAccentProcess"/>
    <dgm:cxn modelId="{29C21243-38AB-493E-A2CC-38667254B9EC}" type="presParOf" srcId="{0E1D91A5-A3CA-441A-80D9-2E91532D8B28}" destId="{1D516005-72C2-4386-BF24-1F34F9A19A84}" srcOrd="0" destOrd="0" presId="urn:microsoft.com/office/officeart/2008/layout/AscendingPictureAccentProcess"/>
    <dgm:cxn modelId="{AC3B2BD3-5AC6-49C4-8820-68C5CAF2F9D8}" type="presParOf" srcId="{0E1D91A5-A3CA-441A-80D9-2E91532D8B28}" destId="{FDD1BB82-B5DC-4585-A3D8-C205B8C140D1}" srcOrd="1" destOrd="0" presId="urn:microsoft.com/office/officeart/2008/layout/AscendingPictureAccentProcess"/>
    <dgm:cxn modelId="{1F06AC4C-ED3A-44BE-8CB7-50E91E4E41DD}" type="presParOf" srcId="{0E1D91A5-A3CA-441A-80D9-2E91532D8B28}" destId="{22CB04B9-69C1-4300-BCC0-870CB54A6672}" srcOrd="2" destOrd="0" presId="urn:microsoft.com/office/officeart/2008/layout/AscendingPictureAccentProcess"/>
    <dgm:cxn modelId="{113B17AD-230B-465D-BE61-DDEC13A70FFE}" type="presParOf" srcId="{0E1D91A5-A3CA-441A-80D9-2E91532D8B28}" destId="{7C8F67D2-D8B0-447D-B68E-0D881AA5E41A}" srcOrd="3" destOrd="0" presId="urn:microsoft.com/office/officeart/2008/layout/AscendingPictureAccentProcess"/>
    <dgm:cxn modelId="{9D306403-663F-4470-9351-CE93D06B7416}" type="presParOf" srcId="{0E1D91A5-A3CA-441A-80D9-2E91532D8B28}" destId="{795F02B3-96C8-44AA-90A0-0929FD3B94F0}" srcOrd="4" destOrd="0" presId="urn:microsoft.com/office/officeart/2008/layout/AscendingPictureAccentProcess"/>
    <dgm:cxn modelId="{3A97E17E-98E4-49B7-975A-BDF9B9099D33}" type="presParOf" srcId="{0E1D91A5-A3CA-441A-80D9-2E91532D8B28}" destId="{BBEB7979-61B0-41C5-9240-487A2D803258}" srcOrd="5" destOrd="0" presId="urn:microsoft.com/office/officeart/2008/layout/AscendingPictureAccentProcess"/>
    <dgm:cxn modelId="{AFA1CAB6-E61E-44E1-AC07-4E336299AF9C}" type="presParOf" srcId="{0E1D91A5-A3CA-441A-80D9-2E91532D8B28}" destId="{DB09E4E7-99D6-43A5-920F-73F1EE4BCA01}" srcOrd="6" destOrd="0" presId="urn:microsoft.com/office/officeart/2008/layout/AscendingPictureAccentProcess"/>
    <dgm:cxn modelId="{9FD15AD8-D013-4E93-9EFF-9092AFFD347D}" type="presParOf" srcId="{0E1D91A5-A3CA-441A-80D9-2E91532D8B28}" destId="{E7BAB3AA-8EC5-4997-965B-404FA945DD04}" srcOrd="7" destOrd="0" presId="urn:microsoft.com/office/officeart/2008/layout/AscendingPictureAccentProcess"/>
    <dgm:cxn modelId="{1D7E5F86-9B93-430B-A134-741ADC6075CE}" type="presParOf" srcId="{0E1D91A5-A3CA-441A-80D9-2E91532D8B28}" destId="{4626E2D0-AABB-486E-8883-BF164160E755}" srcOrd="8" destOrd="0" presId="urn:microsoft.com/office/officeart/2008/layout/AscendingPictureAccentProcess"/>
    <dgm:cxn modelId="{BFD5496B-9648-41D1-BEA2-4F4F0B5CDCD2}" type="presParOf" srcId="{0E1D91A5-A3CA-441A-80D9-2E91532D8B28}" destId="{FCB17E25-E8A2-46E0-ADCA-9F488FFF5B51}" srcOrd="9" destOrd="0" presId="urn:microsoft.com/office/officeart/2008/layout/AscendingPictureAccentProcess"/>
    <dgm:cxn modelId="{447A577F-072A-4515-A970-C780C2248511}" type="presParOf" srcId="{0E1D91A5-A3CA-441A-80D9-2E91532D8B28}" destId="{7D981B70-A5C1-4CAD-9D29-11F9D16F95DE}" srcOrd="10" destOrd="0" presId="urn:microsoft.com/office/officeart/2008/layout/AscendingPictureAccentProcess"/>
    <dgm:cxn modelId="{B1DA16C4-0445-4635-BC04-E7B9E277D074}" type="presParOf" srcId="{0E1D91A5-A3CA-441A-80D9-2E91532D8B28}" destId="{0E555483-BE65-462F-98B2-5982F6CDF968}" srcOrd="11" destOrd="0" presId="urn:microsoft.com/office/officeart/2008/layout/AscendingPictureAccentProcess"/>
    <dgm:cxn modelId="{BB5D33E5-2EAE-406A-B3F8-B079927F21D4}" type="presParOf" srcId="{0E555483-BE65-462F-98B2-5982F6CDF968}" destId="{DD35CC68-7680-4882-8472-A5F9C3F29178}" srcOrd="0" destOrd="0" presId="urn:microsoft.com/office/officeart/2008/layout/AscendingPictureAccentProcess"/>
    <dgm:cxn modelId="{EB859F24-0F29-4A35-8B0C-C4062254E558}" type="presParOf" srcId="{0E1D91A5-A3CA-441A-80D9-2E91532D8B28}" destId="{9E1BD675-24CA-4EA7-A2D0-85D912E11C1A}" srcOrd="12" destOrd="0" presId="urn:microsoft.com/office/officeart/2008/layout/AscendingPictureAccentProcess"/>
    <dgm:cxn modelId="{0DA52CC3-F5AD-4E5D-872B-BBCC31DA477A}" type="presParOf" srcId="{0E1D91A5-A3CA-441A-80D9-2E91532D8B28}" destId="{AA145621-687E-485E-8D63-8CF62CDC963F}" srcOrd="13" destOrd="0" presId="urn:microsoft.com/office/officeart/2008/layout/AscendingPictureAccentProcess"/>
    <dgm:cxn modelId="{94A407C7-2402-4B4B-8A79-8BA20240A15A}" type="presParOf" srcId="{AA145621-687E-485E-8D63-8CF62CDC963F}" destId="{9A400ED6-CBC3-4735-9820-675D935EC30F}"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A506C2-AD04-466E-B0D5-E09187DB3E5E}" type="doc">
      <dgm:prSet loTypeId="urn:microsoft.com/office/officeart/2005/8/layout/pyramid2" loCatId="pyramid" qsTypeId="urn:microsoft.com/office/officeart/2005/8/quickstyle/3d1" qsCatId="3D" csTypeId="urn:microsoft.com/office/officeart/2005/8/colors/accent1_5" csCatId="accent1"/>
      <dgm:spPr/>
      <dgm:t>
        <a:bodyPr/>
        <a:lstStyle/>
        <a:p>
          <a:endParaRPr lang="en-US"/>
        </a:p>
      </dgm:t>
    </dgm:pt>
    <dgm:pt modelId="{47B46ABD-CAB0-4628-A784-759EB057FDA8}">
      <dgm:prSet custT="1"/>
      <dgm:spPr/>
      <dgm:t>
        <a:bodyPr/>
        <a:lstStyle/>
        <a:p>
          <a:pPr rtl="0"/>
          <a:r>
            <a:rPr lang="en-IN" sz="2400" dirty="0">
              <a:solidFill>
                <a:srgbClr val="002060"/>
              </a:solidFill>
            </a:rPr>
            <a:t>Genetic factors </a:t>
          </a:r>
        </a:p>
      </dgm:t>
    </dgm:pt>
    <dgm:pt modelId="{17DB0575-B97C-47A3-A8A4-6ACE54087B10}" type="parTrans" cxnId="{5E22E263-2310-4D7B-9BB9-2AB6A35EC723}">
      <dgm:prSet/>
      <dgm:spPr/>
      <dgm:t>
        <a:bodyPr/>
        <a:lstStyle/>
        <a:p>
          <a:endParaRPr lang="en-US"/>
        </a:p>
      </dgm:t>
    </dgm:pt>
    <dgm:pt modelId="{DEDF924B-8055-4CA2-89AC-750DA0ABEEF7}" type="sibTrans" cxnId="{5E22E263-2310-4D7B-9BB9-2AB6A35EC723}">
      <dgm:prSet/>
      <dgm:spPr/>
      <dgm:t>
        <a:bodyPr/>
        <a:lstStyle/>
        <a:p>
          <a:endParaRPr lang="en-US"/>
        </a:p>
      </dgm:t>
    </dgm:pt>
    <dgm:pt modelId="{C3832D27-4199-466F-AA27-A346CA9D7B0B}">
      <dgm:prSet custT="1"/>
      <dgm:spPr/>
      <dgm:t>
        <a:bodyPr/>
        <a:lstStyle/>
        <a:p>
          <a:pPr rtl="0"/>
          <a:r>
            <a:rPr lang="en-IN" sz="2400" dirty="0">
              <a:solidFill>
                <a:srgbClr val="002060"/>
              </a:solidFill>
            </a:rPr>
            <a:t>Age </a:t>
          </a:r>
        </a:p>
      </dgm:t>
    </dgm:pt>
    <dgm:pt modelId="{3D9B5BB2-EC0C-4C91-9F2A-6B31B4B81153}" type="parTrans" cxnId="{C7405713-9B5A-4F04-9BC9-911E352FBE6F}">
      <dgm:prSet/>
      <dgm:spPr/>
      <dgm:t>
        <a:bodyPr/>
        <a:lstStyle/>
        <a:p>
          <a:endParaRPr lang="en-US"/>
        </a:p>
      </dgm:t>
    </dgm:pt>
    <dgm:pt modelId="{F26352E0-E7DC-4AE9-893E-66B0AF2365E4}" type="sibTrans" cxnId="{C7405713-9B5A-4F04-9BC9-911E352FBE6F}">
      <dgm:prSet/>
      <dgm:spPr/>
      <dgm:t>
        <a:bodyPr/>
        <a:lstStyle/>
        <a:p>
          <a:endParaRPr lang="en-US"/>
        </a:p>
      </dgm:t>
    </dgm:pt>
    <dgm:pt modelId="{78AAE72C-B41A-4784-BF76-DE171446FE96}">
      <dgm:prSet custT="1"/>
      <dgm:spPr/>
      <dgm:t>
        <a:bodyPr/>
        <a:lstStyle/>
        <a:p>
          <a:pPr rtl="0"/>
          <a:r>
            <a:rPr lang="en-IN" sz="2400">
              <a:solidFill>
                <a:srgbClr val="002060"/>
              </a:solidFill>
            </a:rPr>
            <a:t>Gender </a:t>
          </a:r>
        </a:p>
      </dgm:t>
    </dgm:pt>
    <dgm:pt modelId="{3536936E-9D2C-4DBD-9DC1-3D260B5F03AA}" type="parTrans" cxnId="{160D35AC-9D4A-4013-934E-F681C9661952}">
      <dgm:prSet/>
      <dgm:spPr/>
      <dgm:t>
        <a:bodyPr/>
        <a:lstStyle/>
        <a:p>
          <a:endParaRPr lang="en-US"/>
        </a:p>
      </dgm:t>
    </dgm:pt>
    <dgm:pt modelId="{BCB3F5CD-AF41-4FD7-9D06-A5873C26F57D}" type="sibTrans" cxnId="{160D35AC-9D4A-4013-934E-F681C9661952}">
      <dgm:prSet/>
      <dgm:spPr/>
      <dgm:t>
        <a:bodyPr/>
        <a:lstStyle/>
        <a:p>
          <a:endParaRPr lang="en-US"/>
        </a:p>
      </dgm:t>
    </dgm:pt>
    <dgm:pt modelId="{02ECC242-16EA-4FA3-8F51-2794F46A889B}">
      <dgm:prSet custT="1"/>
      <dgm:spPr/>
      <dgm:t>
        <a:bodyPr/>
        <a:lstStyle/>
        <a:p>
          <a:pPr rtl="0"/>
          <a:r>
            <a:rPr lang="en-IN" sz="2400" dirty="0">
              <a:solidFill>
                <a:srgbClr val="002060"/>
              </a:solidFill>
            </a:rPr>
            <a:t>Socioeconomic status </a:t>
          </a:r>
        </a:p>
      </dgm:t>
    </dgm:pt>
    <dgm:pt modelId="{32A7EABA-7119-47AC-A034-0512B5F0BE6F}" type="parTrans" cxnId="{85F273E3-E413-40F1-A497-44D7EEB3C52B}">
      <dgm:prSet/>
      <dgm:spPr/>
      <dgm:t>
        <a:bodyPr/>
        <a:lstStyle/>
        <a:p>
          <a:endParaRPr lang="en-US"/>
        </a:p>
      </dgm:t>
    </dgm:pt>
    <dgm:pt modelId="{C1580E67-4516-441C-A8B7-ECD79AA83482}" type="sibTrans" cxnId="{85F273E3-E413-40F1-A497-44D7EEB3C52B}">
      <dgm:prSet/>
      <dgm:spPr/>
      <dgm:t>
        <a:bodyPr/>
        <a:lstStyle/>
        <a:p>
          <a:endParaRPr lang="en-US"/>
        </a:p>
      </dgm:t>
    </dgm:pt>
    <dgm:pt modelId="{B198A1E3-9AEC-4618-970E-E31437B0AFF2}">
      <dgm:prSet custT="1"/>
      <dgm:spPr/>
      <dgm:t>
        <a:bodyPr/>
        <a:lstStyle/>
        <a:p>
          <a:pPr rtl="0"/>
          <a:r>
            <a:rPr lang="en-IN" sz="2400" dirty="0">
              <a:solidFill>
                <a:srgbClr val="002060"/>
              </a:solidFill>
            </a:rPr>
            <a:t>Stress </a:t>
          </a:r>
        </a:p>
      </dgm:t>
    </dgm:pt>
    <dgm:pt modelId="{FCE33381-FDD3-44C5-AF8C-898C073916CB}" type="parTrans" cxnId="{D867F982-E355-48B9-8E87-383130D81B4C}">
      <dgm:prSet/>
      <dgm:spPr/>
      <dgm:t>
        <a:bodyPr/>
        <a:lstStyle/>
        <a:p>
          <a:endParaRPr lang="en-US"/>
        </a:p>
      </dgm:t>
    </dgm:pt>
    <dgm:pt modelId="{4A6749F4-664D-461E-8383-0861EE9057AD}" type="sibTrans" cxnId="{D867F982-E355-48B9-8E87-383130D81B4C}">
      <dgm:prSet/>
      <dgm:spPr/>
      <dgm:t>
        <a:bodyPr/>
        <a:lstStyle/>
        <a:p>
          <a:endParaRPr lang="en-US"/>
        </a:p>
      </dgm:t>
    </dgm:pt>
    <dgm:pt modelId="{0B67584D-18E5-4E67-8D1D-F3036993BDE1}" type="pres">
      <dgm:prSet presAssocID="{8FA506C2-AD04-466E-B0D5-E09187DB3E5E}" presName="compositeShape" presStyleCnt="0">
        <dgm:presLayoutVars>
          <dgm:dir/>
          <dgm:resizeHandles/>
        </dgm:presLayoutVars>
      </dgm:prSet>
      <dgm:spPr/>
    </dgm:pt>
    <dgm:pt modelId="{3703B414-AEEF-41E9-97E0-5D26E6D7A85C}" type="pres">
      <dgm:prSet presAssocID="{8FA506C2-AD04-466E-B0D5-E09187DB3E5E}" presName="pyramid" presStyleLbl="node1" presStyleIdx="0" presStyleCnt="1"/>
      <dgm:spPr/>
    </dgm:pt>
    <dgm:pt modelId="{C8F2C912-3982-4326-B00F-714303793F6F}" type="pres">
      <dgm:prSet presAssocID="{8FA506C2-AD04-466E-B0D5-E09187DB3E5E}" presName="theList" presStyleCnt="0"/>
      <dgm:spPr/>
    </dgm:pt>
    <dgm:pt modelId="{374BBA91-105C-4A62-8F74-436C95779A1C}" type="pres">
      <dgm:prSet presAssocID="{47B46ABD-CAB0-4628-A784-759EB057FDA8}" presName="aNode" presStyleLbl="fgAcc1" presStyleIdx="0" presStyleCnt="5">
        <dgm:presLayoutVars>
          <dgm:bulletEnabled val="1"/>
        </dgm:presLayoutVars>
      </dgm:prSet>
      <dgm:spPr/>
    </dgm:pt>
    <dgm:pt modelId="{BFEABE7B-271D-4DF4-8DD2-C2E62930226E}" type="pres">
      <dgm:prSet presAssocID="{47B46ABD-CAB0-4628-A784-759EB057FDA8}" presName="aSpace" presStyleCnt="0"/>
      <dgm:spPr/>
    </dgm:pt>
    <dgm:pt modelId="{A4222CB9-5683-4865-A9C8-F7DB058FED87}" type="pres">
      <dgm:prSet presAssocID="{C3832D27-4199-466F-AA27-A346CA9D7B0B}" presName="aNode" presStyleLbl="fgAcc1" presStyleIdx="1" presStyleCnt="5">
        <dgm:presLayoutVars>
          <dgm:bulletEnabled val="1"/>
        </dgm:presLayoutVars>
      </dgm:prSet>
      <dgm:spPr/>
    </dgm:pt>
    <dgm:pt modelId="{01AC595D-C075-41D4-9C30-7BC5CFD9CD14}" type="pres">
      <dgm:prSet presAssocID="{C3832D27-4199-466F-AA27-A346CA9D7B0B}" presName="aSpace" presStyleCnt="0"/>
      <dgm:spPr/>
    </dgm:pt>
    <dgm:pt modelId="{2CB5EA4F-9990-4114-9D61-FBA1100183D2}" type="pres">
      <dgm:prSet presAssocID="{78AAE72C-B41A-4784-BF76-DE171446FE96}" presName="aNode" presStyleLbl="fgAcc1" presStyleIdx="2" presStyleCnt="5">
        <dgm:presLayoutVars>
          <dgm:bulletEnabled val="1"/>
        </dgm:presLayoutVars>
      </dgm:prSet>
      <dgm:spPr/>
    </dgm:pt>
    <dgm:pt modelId="{419B7F3B-EA5C-4035-BFF5-1F2E3F940DD6}" type="pres">
      <dgm:prSet presAssocID="{78AAE72C-B41A-4784-BF76-DE171446FE96}" presName="aSpace" presStyleCnt="0"/>
      <dgm:spPr/>
    </dgm:pt>
    <dgm:pt modelId="{5B6C1899-7ACC-4674-968A-77F26329A179}" type="pres">
      <dgm:prSet presAssocID="{02ECC242-16EA-4FA3-8F51-2794F46A889B}" presName="aNode" presStyleLbl="fgAcc1" presStyleIdx="3" presStyleCnt="5">
        <dgm:presLayoutVars>
          <dgm:bulletEnabled val="1"/>
        </dgm:presLayoutVars>
      </dgm:prSet>
      <dgm:spPr/>
    </dgm:pt>
    <dgm:pt modelId="{3AAA0D1B-BBCD-46C2-9849-5B3EF3776237}" type="pres">
      <dgm:prSet presAssocID="{02ECC242-16EA-4FA3-8F51-2794F46A889B}" presName="aSpace" presStyleCnt="0"/>
      <dgm:spPr/>
    </dgm:pt>
    <dgm:pt modelId="{001C5FBD-AAB0-47DA-8E23-BD5673AF25C5}" type="pres">
      <dgm:prSet presAssocID="{B198A1E3-9AEC-4618-970E-E31437B0AFF2}" presName="aNode" presStyleLbl="fgAcc1" presStyleIdx="4" presStyleCnt="5">
        <dgm:presLayoutVars>
          <dgm:bulletEnabled val="1"/>
        </dgm:presLayoutVars>
      </dgm:prSet>
      <dgm:spPr/>
    </dgm:pt>
    <dgm:pt modelId="{87044807-2136-48C8-A55F-D29AF1CF4D49}" type="pres">
      <dgm:prSet presAssocID="{B198A1E3-9AEC-4618-970E-E31437B0AFF2}" presName="aSpace" presStyleCnt="0"/>
      <dgm:spPr/>
    </dgm:pt>
  </dgm:ptLst>
  <dgm:cxnLst>
    <dgm:cxn modelId="{32CB6713-AACE-46CB-B78A-F6830CFE96A6}" type="presOf" srcId="{8FA506C2-AD04-466E-B0D5-E09187DB3E5E}" destId="{0B67584D-18E5-4E67-8D1D-F3036993BDE1}" srcOrd="0" destOrd="0" presId="urn:microsoft.com/office/officeart/2005/8/layout/pyramid2"/>
    <dgm:cxn modelId="{C7405713-9B5A-4F04-9BC9-911E352FBE6F}" srcId="{8FA506C2-AD04-466E-B0D5-E09187DB3E5E}" destId="{C3832D27-4199-466F-AA27-A346CA9D7B0B}" srcOrd="1" destOrd="0" parTransId="{3D9B5BB2-EC0C-4C91-9F2A-6B31B4B81153}" sibTransId="{F26352E0-E7DC-4AE9-893E-66B0AF2365E4}"/>
    <dgm:cxn modelId="{0A0E5D3D-8818-41C8-A463-2E45FAE42F91}" type="presOf" srcId="{B198A1E3-9AEC-4618-970E-E31437B0AFF2}" destId="{001C5FBD-AAB0-47DA-8E23-BD5673AF25C5}" srcOrd="0" destOrd="0" presId="urn:microsoft.com/office/officeart/2005/8/layout/pyramid2"/>
    <dgm:cxn modelId="{A8E52F5E-EBE5-4DD2-B217-573BEAB5C5D9}" type="presOf" srcId="{78AAE72C-B41A-4784-BF76-DE171446FE96}" destId="{2CB5EA4F-9990-4114-9D61-FBA1100183D2}" srcOrd="0" destOrd="0" presId="urn:microsoft.com/office/officeart/2005/8/layout/pyramid2"/>
    <dgm:cxn modelId="{5E22E263-2310-4D7B-9BB9-2AB6A35EC723}" srcId="{8FA506C2-AD04-466E-B0D5-E09187DB3E5E}" destId="{47B46ABD-CAB0-4628-A784-759EB057FDA8}" srcOrd="0" destOrd="0" parTransId="{17DB0575-B97C-47A3-A8A4-6ACE54087B10}" sibTransId="{DEDF924B-8055-4CA2-89AC-750DA0ABEEF7}"/>
    <dgm:cxn modelId="{7F303C82-5839-4C23-88DC-A57ED453A577}" type="presOf" srcId="{47B46ABD-CAB0-4628-A784-759EB057FDA8}" destId="{374BBA91-105C-4A62-8F74-436C95779A1C}" srcOrd="0" destOrd="0" presId="urn:microsoft.com/office/officeart/2005/8/layout/pyramid2"/>
    <dgm:cxn modelId="{D867F982-E355-48B9-8E87-383130D81B4C}" srcId="{8FA506C2-AD04-466E-B0D5-E09187DB3E5E}" destId="{B198A1E3-9AEC-4618-970E-E31437B0AFF2}" srcOrd="4" destOrd="0" parTransId="{FCE33381-FDD3-44C5-AF8C-898C073916CB}" sibTransId="{4A6749F4-664D-461E-8383-0861EE9057AD}"/>
    <dgm:cxn modelId="{312450A4-70B6-4FD9-8FEB-16F8892F7F47}" type="presOf" srcId="{02ECC242-16EA-4FA3-8F51-2794F46A889B}" destId="{5B6C1899-7ACC-4674-968A-77F26329A179}" srcOrd="0" destOrd="0" presId="urn:microsoft.com/office/officeart/2005/8/layout/pyramid2"/>
    <dgm:cxn modelId="{160D35AC-9D4A-4013-934E-F681C9661952}" srcId="{8FA506C2-AD04-466E-B0D5-E09187DB3E5E}" destId="{78AAE72C-B41A-4784-BF76-DE171446FE96}" srcOrd="2" destOrd="0" parTransId="{3536936E-9D2C-4DBD-9DC1-3D260B5F03AA}" sibTransId="{BCB3F5CD-AF41-4FD7-9D06-A5873C26F57D}"/>
    <dgm:cxn modelId="{B3953FAD-FF21-48FC-9968-D663CB2CB863}" type="presOf" srcId="{C3832D27-4199-466F-AA27-A346CA9D7B0B}" destId="{A4222CB9-5683-4865-A9C8-F7DB058FED87}" srcOrd="0" destOrd="0" presId="urn:microsoft.com/office/officeart/2005/8/layout/pyramid2"/>
    <dgm:cxn modelId="{85F273E3-E413-40F1-A497-44D7EEB3C52B}" srcId="{8FA506C2-AD04-466E-B0D5-E09187DB3E5E}" destId="{02ECC242-16EA-4FA3-8F51-2794F46A889B}" srcOrd="3" destOrd="0" parTransId="{32A7EABA-7119-47AC-A034-0512B5F0BE6F}" sibTransId="{C1580E67-4516-441C-A8B7-ECD79AA83482}"/>
    <dgm:cxn modelId="{B1A38776-F762-48BF-A238-17F65501BAE0}" type="presParOf" srcId="{0B67584D-18E5-4E67-8D1D-F3036993BDE1}" destId="{3703B414-AEEF-41E9-97E0-5D26E6D7A85C}" srcOrd="0" destOrd="0" presId="urn:microsoft.com/office/officeart/2005/8/layout/pyramid2"/>
    <dgm:cxn modelId="{2A05752A-6EC1-4366-9AF4-66076B12E478}" type="presParOf" srcId="{0B67584D-18E5-4E67-8D1D-F3036993BDE1}" destId="{C8F2C912-3982-4326-B00F-714303793F6F}" srcOrd="1" destOrd="0" presId="urn:microsoft.com/office/officeart/2005/8/layout/pyramid2"/>
    <dgm:cxn modelId="{4471EDD7-FEBD-49EE-8C90-18866BB69C62}" type="presParOf" srcId="{C8F2C912-3982-4326-B00F-714303793F6F}" destId="{374BBA91-105C-4A62-8F74-436C95779A1C}" srcOrd="0" destOrd="0" presId="urn:microsoft.com/office/officeart/2005/8/layout/pyramid2"/>
    <dgm:cxn modelId="{E098F57F-9522-48D7-8426-7BD6BC232E17}" type="presParOf" srcId="{C8F2C912-3982-4326-B00F-714303793F6F}" destId="{BFEABE7B-271D-4DF4-8DD2-C2E62930226E}" srcOrd="1" destOrd="0" presId="urn:microsoft.com/office/officeart/2005/8/layout/pyramid2"/>
    <dgm:cxn modelId="{375D7D6B-2240-4929-9A31-C97795C30426}" type="presParOf" srcId="{C8F2C912-3982-4326-B00F-714303793F6F}" destId="{A4222CB9-5683-4865-A9C8-F7DB058FED87}" srcOrd="2" destOrd="0" presId="urn:microsoft.com/office/officeart/2005/8/layout/pyramid2"/>
    <dgm:cxn modelId="{D4B7A383-EC37-4EAB-83E1-94E748B7E894}" type="presParOf" srcId="{C8F2C912-3982-4326-B00F-714303793F6F}" destId="{01AC595D-C075-41D4-9C30-7BC5CFD9CD14}" srcOrd="3" destOrd="0" presId="urn:microsoft.com/office/officeart/2005/8/layout/pyramid2"/>
    <dgm:cxn modelId="{47C65CA7-8728-4D3F-8708-73640F65BE2D}" type="presParOf" srcId="{C8F2C912-3982-4326-B00F-714303793F6F}" destId="{2CB5EA4F-9990-4114-9D61-FBA1100183D2}" srcOrd="4" destOrd="0" presId="urn:microsoft.com/office/officeart/2005/8/layout/pyramid2"/>
    <dgm:cxn modelId="{1B25A99F-798B-4A91-803B-A59CA0830AAD}" type="presParOf" srcId="{C8F2C912-3982-4326-B00F-714303793F6F}" destId="{419B7F3B-EA5C-4035-BFF5-1F2E3F940DD6}" srcOrd="5" destOrd="0" presId="urn:microsoft.com/office/officeart/2005/8/layout/pyramid2"/>
    <dgm:cxn modelId="{01738451-B30E-4964-9F39-ACAE51D3014D}" type="presParOf" srcId="{C8F2C912-3982-4326-B00F-714303793F6F}" destId="{5B6C1899-7ACC-4674-968A-77F26329A179}" srcOrd="6" destOrd="0" presId="urn:microsoft.com/office/officeart/2005/8/layout/pyramid2"/>
    <dgm:cxn modelId="{AD049988-ADAC-488E-89AA-E6AE271E9038}" type="presParOf" srcId="{C8F2C912-3982-4326-B00F-714303793F6F}" destId="{3AAA0D1B-BBCD-46C2-9849-5B3EF3776237}" srcOrd="7" destOrd="0" presId="urn:microsoft.com/office/officeart/2005/8/layout/pyramid2"/>
    <dgm:cxn modelId="{C412DC24-AD92-41C5-9899-6A2A06BC2D17}" type="presParOf" srcId="{C8F2C912-3982-4326-B00F-714303793F6F}" destId="{001C5FBD-AAB0-47DA-8E23-BD5673AF25C5}" srcOrd="8" destOrd="0" presId="urn:microsoft.com/office/officeart/2005/8/layout/pyramid2"/>
    <dgm:cxn modelId="{B923D1B1-E14E-42D0-B5E9-BBCAB27754AB}" type="presParOf" srcId="{C8F2C912-3982-4326-B00F-714303793F6F}" destId="{87044807-2136-48C8-A55F-D29AF1CF4D49}"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E87B59-B76A-4048-BB95-AF46A737F9D1}" type="doc">
      <dgm:prSet loTypeId="urn:microsoft.com/office/officeart/2005/8/layout/venn1" loCatId="relationship" qsTypeId="urn:microsoft.com/office/officeart/2005/8/quickstyle/simple5" qsCatId="simple" csTypeId="urn:microsoft.com/office/officeart/2005/8/colors/colorful3" csCatId="colorful" phldr="1"/>
      <dgm:spPr/>
      <dgm:t>
        <a:bodyPr/>
        <a:lstStyle/>
        <a:p>
          <a:endParaRPr lang="en-US"/>
        </a:p>
      </dgm:t>
    </dgm:pt>
    <dgm:pt modelId="{C8BC140E-06D5-4C40-805E-3F01AEC32481}">
      <dgm:prSet custT="1"/>
      <dgm:spPr/>
      <dgm:t>
        <a:bodyPr/>
        <a:lstStyle/>
        <a:p>
          <a:pPr rtl="0"/>
          <a:r>
            <a:rPr lang="en-IN" sz="2000" b="1">
              <a:solidFill>
                <a:srgbClr val="7030A0"/>
              </a:solidFill>
            </a:rPr>
            <a:t>HIV/AIDS </a:t>
          </a:r>
        </a:p>
      </dgm:t>
    </dgm:pt>
    <dgm:pt modelId="{4BEAA490-DD7A-4AFA-AFEA-6E04018F2E73}" type="parTrans" cxnId="{4AB4B249-2DF1-40AA-AA9A-6EABCCB6F435}">
      <dgm:prSet/>
      <dgm:spPr/>
      <dgm:t>
        <a:bodyPr/>
        <a:lstStyle/>
        <a:p>
          <a:endParaRPr lang="en-US"/>
        </a:p>
      </dgm:t>
    </dgm:pt>
    <dgm:pt modelId="{C3DA359D-35A7-4E52-AFF2-5D862BB65AE4}" type="sibTrans" cxnId="{4AB4B249-2DF1-40AA-AA9A-6EABCCB6F435}">
      <dgm:prSet/>
      <dgm:spPr/>
      <dgm:t>
        <a:bodyPr/>
        <a:lstStyle/>
        <a:p>
          <a:endParaRPr lang="en-US"/>
        </a:p>
      </dgm:t>
    </dgm:pt>
    <dgm:pt modelId="{B1E27329-FC4B-4036-9D6D-EB6FCFFAD56A}">
      <dgm:prSet custT="1"/>
      <dgm:spPr/>
      <dgm:t>
        <a:bodyPr/>
        <a:lstStyle/>
        <a:p>
          <a:pPr rtl="0"/>
          <a:r>
            <a:rPr lang="en-IN" sz="1800" b="1" dirty="0">
              <a:solidFill>
                <a:srgbClr val="7030A0"/>
              </a:solidFill>
            </a:rPr>
            <a:t>Osteoporosis </a:t>
          </a:r>
        </a:p>
      </dgm:t>
    </dgm:pt>
    <dgm:pt modelId="{BD59FB0D-586B-4280-B20C-92DC67F78529}" type="parTrans" cxnId="{5D5906F4-7FE7-4408-9F04-C84D5A432308}">
      <dgm:prSet/>
      <dgm:spPr/>
      <dgm:t>
        <a:bodyPr/>
        <a:lstStyle/>
        <a:p>
          <a:endParaRPr lang="en-US"/>
        </a:p>
      </dgm:t>
    </dgm:pt>
    <dgm:pt modelId="{1AB84BA4-A4A8-47A0-A7FA-F22484BAA412}" type="sibTrans" cxnId="{5D5906F4-7FE7-4408-9F04-C84D5A432308}">
      <dgm:prSet/>
      <dgm:spPr/>
      <dgm:t>
        <a:bodyPr/>
        <a:lstStyle/>
        <a:p>
          <a:endParaRPr lang="en-US"/>
        </a:p>
      </dgm:t>
    </dgm:pt>
    <dgm:pt modelId="{3A29A983-9256-4272-A537-CEB84D5B583E}">
      <dgm:prSet custT="1"/>
      <dgm:spPr/>
      <dgm:t>
        <a:bodyPr/>
        <a:lstStyle/>
        <a:p>
          <a:pPr rtl="0"/>
          <a:r>
            <a:rPr lang="en-IN" sz="2000" b="1" dirty="0">
              <a:solidFill>
                <a:srgbClr val="7030A0"/>
              </a:solidFill>
            </a:rPr>
            <a:t>Infrequent dental visits </a:t>
          </a:r>
        </a:p>
      </dgm:t>
    </dgm:pt>
    <dgm:pt modelId="{41197E57-3D4F-4394-98C0-D7CC4A84EF7E}" type="parTrans" cxnId="{BED47627-F5C3-4FD9-AA01-FCB11EB1ECFA}">
      <dgm:prSet/>
      <dgm:spPr/>
      <dgm:t>
        <a:bodyPr/>
        <a:lstStyle/>
        <a:p>
          <a:endParaRPr lang="en-US"/>
        </a:p>
      </dgm:t>
    </dgm:pt>
    <dgm:pt modelId="{04221C3F-C2E4-4C5D-A57A-E9B5B4C51566}" type="sibTrans" cxnId="{BED47627-F5C3-4FD9-AA01-FCB11EB1ECFA}">
      <dgm:prSet/>
      <dgm:spPr/>
      <dgm:t>
        <a:bodyPr/>
        <a:lstStyle/>
        <a:p>
          <a:endParaRPr lang="en-US"/>
        </a:p>
      </dgm:t>
    </dgm:pt>
    <dgm:pt modelId="{91C77510-77CC-4DDB-8B94-66979D3C09CF}" type="pres">
      <dgm:prSet presAssocID="{66E87B59-B76A-4048-BB95-AF46A737F9D1}" presName="compositeShape" presStyleCnt="0">
        <dgm:presLayoutVars>
          <dgm:chMax val="7"/>
          <dgm:dir/>
          <dgm:resizeHandles val="exact"/>
        </dgm:presLayoutVars>
      </dgm:prSet>
      <dgm:spPr/>
    </dgm:pt>
    <dgm:pt modelId="{91AD8104-501E-412E-A1BB-32E9C4F27764}" type="pres">
      <dgm:prSet presAssocID="{C8BC140E-06D5-4C40-805E-3F01AEC32481}" presName="circ1" presStyleLbl="vennNode1" presStyleIdx="0" presStyleCnt="3" custScaleX="112291"/>
      <dgm:spPr/>
    </dgm:pt>
    <dgm:pt modelId="{DBCAE879-96A7-4AA6-89CF-88A471E157AA}" type="pres">
      <dgm:prSet presAssocID="{C8BC140E-06D5-4C40-805E-3F01AEC32481}" presName="circ1Tx" presStyleLbl="revTx" presStyleIdx="0" presStyleCnt="0">
        <dgm:presLayoutVars>
          <dgm:chMax val="0"/>
          <dgm:chPref val="0"/>
          <dgm:bulletEnabled val="1"/>
        </dgm:presLayoutVars>
      </dgm:prSet>
      <dgm:spPr/>
    </dgm:pt>
    <dgm:pt modelId="{79CB5F7C-98A4-44EC-B46D-1F1484B5CF3C}" type="pres">
      <dgm:prSet presAssocID="{B1E27329-FC4B-4036-9D6D-EB6FCFFAD56A}" presName="circ2" presStyleLbl="vennNode1" presStyleIdx="1" presStyleCnt="3" custScaleX="112291"/>
      <dgm:spPr/>
    </dgm:pt>
    <dgm:pt modelId="{63ABA2FD-8E68-43B7-8A2F-A7702238B281}" type="pres">
      <dgm:prSet presAssocID="{B1E27329-FC4B-4036-9D6D-EB6FCFFAD56A}" presName="circ2Tx" presStyleLbl="revTx" presStyleIdx="0" presStyleCnt="0">
        <dgm:presLayoutVars>
          <dgm:chMax val="0"/>
          <dgm:chPref val="0"/>
          <dgm:bulletEnabled val="1"/>
        </dgm:presLayoutVars>
      </dgm:prSet>
      <dgm:spPr/>
    </dgm:pt>
    <dgm:pt modelId="{1516D21E-F1E1-458F-AF22-193633E626C9}" type="pres">
      <dgm:prSet presAssocID="{3A29A983-9256-4272-A537-CEB84D5B583E}" presName="circ3" presStyleLbl="vennNode1" presStyleIdx="2" presStyleCnt="3" custScaleX="112291"/>
      <dgm:spPr/>
    </dgm:pt>
    <dgm:pt modelId="{9F80CC18-C6DB-4F44-BDF9-E3A9B795C0C2}" type="pres">
      <dgm:prSet presAssocID="{3A29A983-9256-4272-A537-CEB84D5B583E}" presName="circ3Tx" presStyleLbl="revTx" presStyleIdx="0" presStyleCnt="0">
        <dgm:presLayoutVars>
          <dgm:chMax val="0"/>
          <dgm:chPref val="0"/>
          <dgm:bulletEnabled val="1"/>
        </dgm:presLayoutVars>
      </dgm:prSet>
      <dgm:spPr/>
    </dgm:pt>
  </dgm:ptLst>
  <dgm:cxnLst>
    <dgm:cxn modelId="{BED47627-F5C3-4FD9-AA01-FCB11EB1ECFA}" srcId="{66E87B59-B76A-4048-BB95-AF46A737F9D1}" destId="{3A29A983-9256-4272-A537-CEB84D5B583E}" srcOrd="2" destOrd="0" parTransId="{41197E57-3D4F-4394-98C0-D7CC4A84EF7E}" sibTransId="{04221C3F-C2E4-4C5D-A57A-E9B5B4C51566}"/>
    <dgm:cxn modelId="{54941C38-30CD-4A1E-9B55-E26A0F7D564B}" type="presOf" srcId="{B1E27329-FC4B-4036-9D6D-EB6FCFFAD56A}" destId="{63ABA2FD-8E68-43B7-8A2F-A7702238B281}" srcOrd="1" destOrd="0" presId="urn:microsoft.com/office/officeart/2005/8/layout/venn1"/>
    <dgm:cxn modelId="{4AB4B249-2DF1-40AA-AA9A-6EABCCB6F435}" srcId="{66E87B59-B76A-4048-BB95-AF46A737F9D1}" destId="{C8BC140E-06D5-4C40-805E-3F01AEC32481}" srcOrd="0" destOrd="0" parTransId="{4BEAA490-DD7A-4AFA-AFEA-6E04018F2E73}" sibTransId="{C3DA359D-35A7-4E52-AFF2-5D862BB65AE4}"/>
    <dgm:cxn modelId="{74088E6B-FFC5-43FE-9854-6638D9BDFEC0}" type="presOf" srcId="{66E87B59-B76A-4048-BB95-AF46A737F9D1}" destId="{91C77510-77CC-4DDB-8B94-66979D3C09CF}" srcOrd="0" destOrd="0" presId="urn:microsoft.com/office/officeart/2005/8/layout/venn1"/>
    <dgm:cxn modelId="{6814FD4F-8935-49DD-B859-8F41D5676937}" type="presOf" srcId="{B1E27329-FC4B-4036-9D6D-EB6FCFFAD56A}" destId="{79CB5F7C-98A4-44EC-B46D-1F1484B5CF3C}" srcOrd="0" destOrd="0" presId="urn:microsoft.com/office/officeart/2005/8/layout/venn1"/>
    <dgm:cxn modelId="{D47BEB74-16DA-4DA2-A2C6-F1A7C8E0A82F}" type="presOf" srcId="{3A29A983-9256-4272-A537-CEB84D5B583E}" destId="{9F80CC18-C6DB-4F44-BDF9-E3A9B795C0C2}" srcOrd="1" destOrd="0" presId="urn:microsoft.com/office/officeart/2005/8/layout/venn1"/>
    <dgm:cxn modelId="{F4FFB299-AA76-4DD0-A46A-DA827A4A093A}" type="presOf" srcId="{C8BC140E-06D5-4C40-805E-3F01AEC32481}" destId="{91AD8104-501E-412E-A1BB-32E9C4F27764}" srcOrd="0" destOrd="0" presId="urn:microsoft.com/office/officeart/2005/8/layout/venn1"/>
    <dgm:cxn modelId="{8573EAB1-693F-4624-A326-575A1F97B468}" type="presOf" srcId="{C8BC140E-06D5-4C40-805E-3F01AEC32481}" destId="{DBCAE879-96A7-4AA6-89CF-88A471E157AA}" srcOrd="1" destOrd="0" presId="urn:microsoft.com/office/officeart/2005/8/layout/venn1"/>
    <dgm:cxn modelId="{5D5906F4-7FE7-4408-9F04-C84D5A432308}" srcId="{66E87B59-B76A-4048-BB95-AF46A737F9D1}" destId="{B1E27329-FC4B-4036-9D6D-EB6FCFFAD56A}" srcOrd="1" destOrd="0" parTransId="{BD59FB0D-586B-4280-B20C-92DC67F78529}" sibTransId="{1AB84BA4-A4A8-47A0-A7FA-F22484BAA412}"/>
    <dgm:cxn modelId="{DEBDD6F6-6B1D-4863-914C-6E1840FBAF58}" type="presOf" srcId="{3A29A983-9256-4272-A537-CEB84D5B583E}" destId="{1516D21E-F1E1-458F-AF22-193633E626C9}" srcOrd="0" destOrd="0" presId="urn:microsoft.com/office/officeart/2005/8/layout/venn1"/>
    <dgm:cxn modelId="{B5A9B218-DB41-4F4F-B7D6-C89B0FB690D8}" type="presParOf" srcId="{91C77510-77CC-4DDB-8B94-66979D3C09CF}" destId="{91AD8104-501E-412E-A1BB-32E9C4F27764}" srcOrd="0" destOrd="0" presId="urn:microsoft.com/office/officeart/2005/8/layout/venn1"/>
    <dgm:cxn modelId="{176E04C8-BC25-4057-8E2E-3E8067E3C9C6}" type="presParOf" srcId="{91C77510-77CC-4DDB-8B94-66979D3C09CF}" destId="{DBCAE879-96A7-4AA6-89CF-88A471E157AA}" srcOrd="1" destOrd="0" presId="urn:microsoft.com/office/officeart/2005/8/layout/venn1"/>
    <dgm:cxn modelId="{8A01C389-1D37-4C1E-A966-467490AA6451}" type="presParOf" srcId="{91C77510-77CC-4DDB-8B94-66979D3C09CF}" destId="{79CB5F7C-98A4-44EC-B46D-1F1484B5CF3C}" srcOrd="2" destOrd="0" presId="urn:microsoft.com/office/officeart/2005/8/layout/venn1"/>
    <dgm:cxn modelId="{1A5CDF64-861A-4537-B435-DEF9672ACD71}" type="presParOf" srcId="{91C77510-77CC-4DDB-8B94-66979D3C09CF}" destId="{63ABA2FD-8E68-43B7-8A2F-A7702238B281}" srcOrd="3" destOrd="0" presId="urn:microsoft.com/office/officeart/2005/8/layout/venn1"/>
    <dgm:cxn modelId="{E55C2389-7A40-4BF4-8B2B-DC81F2434C2D}" type="presParOf" srcId="{91C77510-77CC-4DDB-8B94-66979D3C09CF}" destId="{1516D21E-F1E1-458F-AF22-193633E626C9}" srcOrd="4" destOrd="0" presId="urn:microsoft.com/office/officeart/2005/8/layout/venn1"/>
    <dgm:cxn modelId="{E144BF95-E222-4D09-8DD9-0849407E4F26}" type="presParOf" srcId="{91C77510-77CC-4DDB-8B94-66979D3C09CF}" destId="{9F80CC18-C6DB-4F44-BDF9-E3A9B795C0C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56115-AB9A-4598-B023-070C0503975E}">
      <dsp:nvSpPr>
        <dsp:cNvPr id="0" name=""/>
        <dsp:cNvSpPr/>
      </dsp:nvSpPr>
      <dsp:spPr>
        <a:xfrm>
          <a:off x="694339" y="2020"/>
          <a:ext cx="3126953" cy="1876171"/>
        </a:xfrm>
        <a:prstGeom prst="rect">
          <a:avLst/>
        </a:prstGeom>
        <a:gradFill rotWithShape="0">
          <a:gsLst>
            <a:gs pos="0">
              <a:schemeClr val="accent1">
                <a:shade val="80000"/>
                <a:hueOff val="0"/>
                <a:satOff val="0"/>
                <a:lumOff val="0"/>
                <a:alphaOff val="0"/>
                <a:tint val="97000"/>
                <a:satMod val="115000"/>
                <a:lumMod val="114000"/>
              </a:schemeClr>
            </a:gs>
            <a:gs pos="60000">
              <a:schemeClr val="accent1">
                <a:shade val="80000"/>
                <a:hueOff val="0"/>
                <a:satOff val="0"/>
                <a:lumOff val="0"/>
                <a:alphaOff val="0"/>
                <a:tint val="100000"/>
                <a:shade val="96000"/>
                <a:satMod val="100000"/>
                <a:lumMod val="108000"/>
              </a:schemeClr>
            </a:gs>
            <a:gs pos="100000">
              <a:schemeClr val="accent1">
                <a:shade val="80000"/>
                <a:hueOff val="0"/>
                <a:satOff val="0"/>
                <a:lumOff val="0"/>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IN" sz="2800" kern="1200" dirty="0"/>
            <a:t>RISK FACTOR</a:t>
          </a:r>
        </a:p>
      </dsp:txBody>
      <dsp:txXfrm>
        <a:off x="694339" y="2020"/>
        <a:ext cx="3126953" cy="1876171"/>
      </dsp:txXfrm>
    </dsp:sp>
    <dsp:sp modelId="{F76A2841-4BD1-44F5-8152-680C62786C75}">
      <dsp:nvSpPr>
        <dsp:cNvPr id="0" name=""/>
        <dsp:cNvSpPr/>
      </dsp:nvSpPr>
      <dsp:spPr>
        <a:xfrm>
          <a:off x="4133987" y="2020"/>
          <a:ext cx="3126953" cy="1876171"/>
        </a:xfrm>
        <a:prstGeom prst="rect">
          <a:avLst/>
        </a:prstGeom>
        <a:gradFill rotWithShape="0">
          <a:gsLst>
            <a:gs pos="0">
              <a:schemeClr val="accent1">
                <a:shade val="80000"/>
                <a:hueOff val="-103908"/>
                <a:satOff val="-14247"/>
                <a:lumOff val="11602"/>
                <a:alphaOff val="0"/>
                <a:tint val="97000"/>
                <a:satMod val="115000"/>
                <a:lumMod val="114000"/>
              </a:schemeClr>
            </a:gs>
            <a:gs pos="60000">
              <a:schemeClr val="accent1">
                <a:shade val="80000"/>
                <a:hueOff val="-103908"/>
                <a:satOff val="-14247"/>
                <a:lumOff val="11602"/>
                <a:alphaOff val="0"/>
                <a:tint val="100000"/>
                <a:shade val="96000"/>
                <a:satMod val="100000"/>
                <a:lumMod val="108000"/>
              </a:schemeClr>
            </a:gs>
            <a:gs pos="100000">
              <a:schemeClr val="accent1">
                <a:shade val="80000"/>
                <a:hueOff val="-103908"/>
                <a:satOff val="-14247"/>
                <a:lumOff val="11602"/>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IN" sz="2800" kern="1200" dirty="0"/>
            <a:t>RISK </a:t>
          </a:r>
          <a:r>
            <a:rPr lang="en-IN" sz="2400" kern="1200" dirty="0"/>
            <a:t>DETERMINANT</a:t>
          </a:r>
        </a:p>
      </dsp:txBody>
      <dsp:txXfrm>
        <a:off x="4133987" y="2020"/>
        <a:ext cx="3126953" cy="1876171"/>
      </dsp:txXfrm>
    </dsp:sp>
    <dsp:sp modelId="{86BA39F5-A924-44A9-B0F9-E475FD23899D}">
      <dsp:nvSpPr>
        <dsp:cNvPr id="0" name=""/>
        <dsp:cNvSpPr/>
      </dsp:nvSpPr>
      <dsp:spPr>
        <a:xfrm>
          <a:off x="694339" y="2190887"/>
          <a:ext cx="3126953" cy="1876171"/>
        </a:xfrm>
        <a:prstGeom prst="rect">
          <a:avLst/>
        </a:prstGeom>
        <a:gradFill rotWithShape="0">
          <a:gsLst>
            <a:gs pos="0">
              <a:schemeClr val="accent1">
                <a:shade val="80000"/>
                <a:hueOff val="-207817"/>
                <a:satOff val="-28494"/>
                <a:lumOff val="23205"/>
                <a:alphaOff val="0"/>
                <a:tint val="97000"/>
                <a:satMod val="115000"/>
                <a:lumMod val="114000"/>
              </a:schemeClr>
            </a:gs>
            <a:gs pos="60000">
              <a:schemeClr val="accent1">
                <a:shade val="80000"/>
                <a:hueOff val="-207817"/>
                <a:satOff val="-28494"/>
                <a:lumOff val="23205"/>
                <a:alphaOff val="0"/>
                <a:tint val="100000"/>
                <a:shade val="96000"/>
                <a:satMod val="100000"/>
                <a:lumMod val="108000"/>
              </a:schemeClr>
            </a:gs>
            <a:gs pos="100000">
              <a:schemeClr val="accent1">
                <a:shade val="80000"/>
                <a:hueOff val="-207817"/>
                <a:satOff val="-28494"/>
                <a:lumOff val="23205"/>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IN" sz="2800" kern="1200" dirty="0"/>
            <a:t>RISK INDICATORS</a:t>
          </a:r>
        </a:p>
      </dsp:txBody>
      <dsp:txXfrm>
        <a:off x="694339" y="2190887"/>
        <a:ext cx="3126953" cy="1876171"/>
      </dsp:txXfrm>
    </dsp:sp>
    <dsp:sp modelId="{3B3D03C0-78C3-4C8F-A86C-D18A6AB3A82B}">
      <dsp:nvSpPr>
        <dsp:cNvPr id="0" name=""/>
        <dsp:cNvSpPr/>
      </dsp:nvSpPr>
      <dsp:spPr>
        <a:xfrm>
          <a:off x="4133987" y="2190887"/>
          <a:ext cx="3126953" cy="1876171"/>
        </a:xfrm>
        <a:prstGeom prst="rect">
          <a:avLst/>
        </a:prstGeom>
        <a:gradFill rotWithShape="0">
          <a:gsLst>
            <a:gs pos="0">
              <a:schemeClr val="accent1">
                <a:shade val="80000"/>
                <a:hueOff val="-311725"/>
                <a:satOff val="-42741"/>
                <a:lumOff val="34807"/>
                <a:alphaOff val="0"/>
                <a:tint val="97000"/>
                <a:satMod val="115000"/>
                <a:lumMod val="114000"/>
              </a:schemeClr>
            </a:gs>
            <a:gs pos="60000">
              <a:schemeClr val="accent1">
                <a:shade val="80000"/>
                <a:hueOff val="-311725"/>
                <a:satOff val="-42741"/>
                <a:lumOff val="34807"/>
                <a:alphaOff val="0"/>
                <a:tint val="100000"/>
                <a:shade val="96000"/>
                <a:satMod val="100000"/>
                <a:lumMod val="108000"/>
              </a:schemeClr>
            </a:gs>
            <a:gs pos="100000">
              <a:schemeClr val="accent1">
                <a:shade val="80000"/>
                <a:hueOff val="-311725"/>
                <a:satOff val="-42741"/>
                <a:lumOff val="34807"/>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IN" sz="2800" kern="1200" dirty="0"/>
            <a:t>RISK </a:t>
          </a:r>
          <a:r>
            <a:rPr lang="en-IN" sz="2400" kern="1200" dirty="0"/>
            <a:t>MARKERS/ PREDICTORS</a:t>
          </a:r>
        </a:p>
      </dsp:txBody>
      <dsp:txXfrm>
        <a:off x="4133987" y="2190887"/>
        <a:ext cx="3126953" cy="18761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B90B0-6818-44A7-A99F-A08D47B80679}">
      <dsp:nvSpPr>
        <dsp:cNvPr id="0" name=""/>
        <dsp:cNvSpPr/>
      </dsp:nvSpPr>
      <dsp:spPr>
        <a:xfrm>
          <a:off x="0" y="2730"/>
          <a:ext cx="6836295" cy="992160"/>
        </a:xfrm>
        <a:prstGeom prst="roundRect">
          <a:avLst/>
        </a:prstGeom>
        <a:gradFill rotWithShape="0">
          <a:gsLst>
            <a:gs pos="0">
              <a:schemeClr val="accent2">
                <a:shade val="80000"/>
                <a:hueOff val="0"/>
                <a:satOff val="0"/>
                <a:lumOff val="0"/>
                <a:alphaOff val="0"/>
                <a:tint val="97000"/>
                <a:satMod val="115000"/>
                <a:lumMod val="114000"/>
              </a:schemeClr>
            </a:gs>
            <a:gs pos="60000">
              <a:schemeClr val="accent2">
                <a:shade val="80000"/>
                <a:hueOff val="0"/>
                <a:satOff val="0"/>
                <a:lumOff val="0"/>
                <a:alphaOff val="0"/>
                <a:tint val="100000"/>
                <a:shade val="96000"/>
                <a:satMod val="100000"/>
                <a:lumMod val="108000"/>
              </a:schemeClr>
            </a:gs>
            <a:gs pos="100000">
              <a:schemeClr val="accent2">
                <a:shade val="80000"/>
                <a:hueOff val="0"/>
                <a:satOff val="0"/>
                <a:lumOff val="0"/>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solidFill>
                <a:schemeClr val="tx1"/>
              </a:solidFill>
            </a:rPr>
            <a:t>Previous history of periodontal disease </a:t>
          </a:r>
          <a:endParaRPr lang="en-IN" sz="2400" kern="1200">
            <a:solidFill>
              <a:schemeClr val="tx1"/>
            </a:solidFill>
          </a:endParaRPr>
        </a:p>
      </dsp:txBody>
      <dsp:txXfrm>
        <a:off x="48433" y="51163"/>
        <a:ext cx="6739429" cy="895294"/>
      </dsp:txXfrm>
    </dsp:sp>
    <dsp:sp modelId="{71AABD22-8EBA-4C74-8F66-BFF6CF6C0CEB}">
      <dsp:nvSpPr>
        <dsp:cNvPr id="0" name=""/>
        <dsp:cNvSpPr/>
      </dsp:nvSpPr>
      <dsp:spPr>
        <a:xfrm>
          <a:off x="0" y="1147530"/>
          <a:ext cx="6836295" cy="992160"/>
        </a:xfrm>
        <a:prstGeom prst="roundRect">
          <a:avLst/>
        </a:prstGeom>
        <a:gradFill rotWithShape="0">
          <a:gsLst>
            <a:gs pos="0">
              <a:schemeClr val="accent2">
                <a:shade val="80000"/>
                <a:hueOff val="-340537"/>
                <a:satOff val="-4930"/>
                <a:lumOff val="15981"/>
                <a:alphaOff val="0"/>
                <a:tint val="97000"/>
                <a:satMod val="115000"/>
                <a:lumMod val="114000"/>
              </a:schemeClr>
            </a:gs>
            <a:gs pos="60000">
              <a:schemeClr val="accent2">
                <a:shade val="80000"/>
                <a:hueOff val="-340537"/>
                <a:satOff val="-4930"/>
                <a:lumOff val="15981"/>
                <a:alphaOff val="0"/>
                <a:tint val="100000"/>
                <a:shade val="96000"/>
                <a:satMod val="100000"/>
                <a:lumMod val="108000"/>
              </a:schemeClr>
            </a:gs>
            <a:gs pos="100000">
              <a:schemeClr val="accent2">
                <a:shade val="80000"/>
                <a:hueOff val="-340537"/>
                <a:satOff val="-4930"/>
                <a:lumOff val="15981"/>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dirty="0">
              <a:solidFill>
                <a:schemeClr val="tx1"/>
              </a:solidFill>
            </a:rPr>
            <a:t>Bleeding on probing </a:t>
          </a:r>
        </a:p>
      </dsp:txBody>
      <dsp:txXfrm>
        <a:off x="48433" y="1195963"/>
        <a:ext cx="6739429" cy="895294"/>
      </dsp:txXfrm>
    </dsp:sp>
    <dsp:sp modelId="{374A59ED-A593-4331-A43B-6D07788F7858}">
      <dsp:nvSpPr>
        <dsp:cNvPr id="0" name=""/>
        <dsp:cNvSpPr/>
      </dsp:nvSpPr>
      <dsp:spPr>
        <a:xfrm>
          <a:off x="0" y="2292331"/>
          <a:ext cx="6836295" cy="992160"/>
        </a:xfrm>
        <a:prstGeom prst="roundRect">
          <a:avLst/>
        </a:prstGeom>
        <a:gradFill rotWithShape="0">
          <a:gsLst>
            <a:gs pos="0">
              <a:schemeClr val="accent2">
                <a:shade val="80000"/>
                <a:hueOff val="-681075"/>
                <a:satOff val="-9859"/>
                <a:lumOff val="31963"/>
                <a:alphaOff val="0"/>
                <a:tint val="97000"/>
                <a:satMod val="115000"/>
                <a:lumMod val="114000"/>
              </a:schemeClr>
            </a:gs>
            <a:gs pos="60000">
              <a:schemeClr val="accent2">
                <a:shade val="80000"/>
                <a:hueOff val="-681075"/>
                <a:satOff val="-9859"/>
                <a:lumOff val="31963"/>
                <a:alphaOff val="0"/>
                <a:tint val="100000"/>
                <a:shade val="96000"/>
                <a:satMod val="100000"/>
                <a:lumMod val="108000"/>
              </a:schemeClr>
            </a:gs>
            <a:gs pos="100000">
              <a:schemeClr val="accent2">
                <a:shade val="80000"/>
                <a:hueOff val="-681075"/>
                <a:satOff val="-9859"/>
                <a:lumOff val="31963"/>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i="1" kern="1200" dirty="0">
              <a:solidFill>
                <a:schemeClr val="tx1"/>
              </a:solidFill>
            </a:rPr>
            <a:t>HIV, </a:t>
          </a:r>
          <a:r>
            <a:rPr lang="en-US" sz="2400" kern="1200" dirty="0">
              <a:solidFill>
                <a:schemeClr val="tx1"/>
              </a:solidFill>
            </a:rPr>
            <a:t>Human immunodeficiency virus; </a:t>
          </a:r>
          <a:r>
            <a:rPr lang="en-US" sz="2400" i="1" kern="1200" dirty="0">
              <a:solidFill>
                <a:schemeClr val="tx1"/>
              </a:solidFill>
            </a:rPr>
            <a:t>AIDS</a:t>
          </a:r>
          <a:r>
            <a:rPr lang="en-US" sz="2400" kern="1200" dirty="0">
              <a:solidFill>
                <a:schemeClr val="tx1"/>
              </a:solidFill>
            </a:rPr>
            <a:t>, acquired immunodeficiency syndrome. </a:t>
          </a:r>
          <a:endParaRPr lang="en-IN" sz="2400" kern="1200" dirty="0">
            <a:solidFill>
              <a:schemeClr val="tx1"/>
            </a:solidFill>
          </a:endParaRPr>
        </a:p>
      </dsp:txBody>
      <dsp:txXfrm>
        <a:off x="48433" y="2340764"/>
        <a:ext cx="6739429" cy="895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EB7EA-A405-47B6-A183-5694F141D1B4}">
      <dsp:nvSpPr>
        <dsp:cNvPr id="0" name=""/>
        <dsp:cNvSpPr/>
      </dsp:nvSpPr>
      <dsp:spPr>
        <a:xfrm>
          <a:off x="1943099" y="0"/>
          <a:ext cx="4069080" cy="4069080"/>
        </a:xfrm>
        <a:prstGeom prst="diamond">
          <a:avLst/>
        </a:prstGeom>
        <a:gradFill rotWithShape="0">
          <a:gsLst>
            <a:gs pos="0">
              <a:schemeClr val="accent2">
                <a:tint val="40000"/>
                <a:hueOff val="0"/>
                <a:satOff val="0"/>
                <a:lumOff val="0"/>
                <a:alphaOff val="0"/>
                <a:tint val="97000"/>
                <a:satMod val="115000"/>
                <a:lumMod val="114000"/>
              </a:schemeClr>
            </a:gs>
            <a:gs pos="60000">
              <a:schemeClr val="accent2">
                <a:tint val="40000"/>
                <a:hueOff val="0"/>
                <a:satOff val="0"/>
                <a:lumOff val="0"/>
                <a:alphaOff val="0"/>
                <a:tint val="100000"/>
                <a:shade val="96000"/>
                <a:satMod val="100000"/>
                <a:lumMod val="108000"/>
              </a:schemeClr>
            </a:gs>
            <a:gs pos="100000">
              <a:schemeClr val="accent2">
                <a:tint val="40000"/>
                <a:hueOff val="0"/>
                <a:satOff val="0"/>
                <a:lumOff val="0"/>
                <a:alphaOff val="0"/>
                <a:shade val="91000"/>
                <a:sat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5973063-44AF-4CF4-9CFF-4025E98385B0}">
      <dsp:nvSpPr>
        <dsp:cNvPr id="0" name=""/>
        <dsp:cNvSpPr/>
      </dsp:nvSpPr>
      <dsp:spPr>
        <a:xfrm>
          <a:off x="2329662" y="386562"/>
          <a:ext cx="1586941" cy="1586941"/>
        </a:xfrm>
        <a:prstGeom prst="roundRect">
          <a:avLst/>
        </a:prstGeom>
        <a:gradFill rotWithShape="0">
          <a:gsLst>
            <a:gs pos="0">
              <a:schemeClr val="accent2">
                <a:shade val="80000"/>
                <a:hueOff val="0"/>
                <a:satOff val="0"/>
                <a:lumOff val="0"/>
                <a:alphaOff val="0"/>
                <a:tint val="97000"/>
                <a:satMod val="115000"/>
                <a:lumMod val="114000"/>
              </a:schemeClr>
            </a:gs>
            <a:gs pos="60000">
              <a:schemeClr val="accent2">
                <a:shade val="80000"/>
                <a:hueOff val="0"/>
                <a:satOff val="0"/>
                <a:lumOff val="0"/>
                <a:alphaOff val="0"/>
                <a:tint val="100000"/>
                <a:shade val="96000"/>
                <a:satMod val="100000"/>
                <a:lumMod val="108000"/>
              </a:schemeClr>
            </a:gs>
            <a:gs pos="100000">
              <a:schemeClr val="accent2">
                <a:shade val="80000"/>
                <a:hueOff val="0"/>
                <a:satOff val="0"/>
                <a:lumOff val="0"/>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b="1" kern="1200" dirty="0">
              <a:solidFill>
                <a:schemeClr val="tx1"/>
              </a:solidFill>
            </a:rPr>
            <a:t>Tobacco smoking </a:t>
          </a:r>
        </a:p>
      </dsp:txBody>
      <dsp:txXfrm>
        <a:off x="2407130" y="464030"/>
        <a:ext cx="1432005" cy="1432005"/>
      </dsp:txXfrm>
    </dsp:sp>
    <dsp:sp modelId="{19CB5F85-679C-4F64-96F5-0F668231D4A9}">
      <dsp:nvSpPr>
        <dsp:cNvPr id="0" name=""/>
        <dsp:cNvSpPr/>
      </dsp:nvSpPr>
      <dsp:spPr>
        <a:xfrm>
          <a:off x="4038676" y="386562"/>
          <a:ext cx="1586941" cy="1586941"/>
        </a:xfrm>
        <a:prstGeom prst="roundRect">
          <a:avLst/>
        </a:prstGeom>
        <a:gradFill rotWithShape="0">
          <a:gsLst>
            <a:gs pos="0">
              <a:schemeClr val="accent2">
                <a:shade val="80000"/>
                <a:hueOff val="-227025"/>
                <a:satOff val="-3286"/>
                <a:lumOff val="10654"/>
                <a:alphaOff val="0"/>
                <a:tint val="97000"/>
                <a:satMod val="115000"/>
                <a:lumMod val="114000"/>
              </a:schemeClr>
            </a:gs>
            <a:gs pos="60000">
              <a:schemeClr val="accent2">
                <a:shade val="80000"/>
                <a:hueOff val="-227025"/>
                <a:satOff val="-3286"/>
                <a:lumOff val="10654"/>
                <a:alphaOff val="0"/>
                <a:tint val="100000"/>
                <a:shade val="96000"/>
                <a:satMod val="100000"/>
                <a:lumMod val="108000"/>
              </a:schemeClr>
            </a:gs>
            <a:gs pos="100000">
              <a:schemeClr val="accent2">
                <a:shade val="80000"/>
                <a:hueOff val="-227025"/>
                <a:satOff val="-3286"/>
                <a:lumOff val="10654"/>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b="1" kern="1200">
              <a:solidFill>
                <a:schemeClr val="tx1"/>
              </a:solidFill>
            </a:rPr>
            <a:t>Diabetes </a:t>
          </a:r>
        </a:p>
      </dsp:txBody>
      <dsp:txXfrm>
        <a:off x="4116144" y="464030"/>
        <a:ext cx="1432005" cy="1432005"/>
      </dsp:txXfrm>
    </dsp:sp>
    <dsp:sp modelId="{E8DD7309-14FB-4EA0-8701-406A417F75FA}">
      <dsp:nvSpPr>
        <dsp:cNvPr id="0" name=""/>
        <dsp:cNvSpPr/>
      </dsp:nvSpPr>
      <dsp:spPr>
        <a:xfrm>
          <a:off x="2329662" y="2095576"/>
          <a:ext cx="1586941" cy="1586941"/>
        </a:xfrm>
        <a:prstGeom prst="roundRect">
          <a:avLst/>
        </a:prstGeom>
        <a:gradFill rotWithShape="0">
          <a:gsLst>
            <a:gs pos="0">
              <a:schemeClr val="accent2">
                <a:shade val="80000"/>
                <a:hueOff val="-454050"/>
                <a:satOff val="-6573"/>
                <a:lumOff val="21309"/>
                <a:alphaOff val="0"/>
                <a:tint val="97000"/>
                <a:satMod val="115000"/>
                <a:lumMod val="114000"/>
              </a:schemeClr>
            </a:gs>
            <a:gs pos="60000">
              <a:schemeClr val="accent2">
                <a:shade val="80000"/>
                <a:hueOff val="-454050"/>
                <a:satOff val="-6573"/>
                <a:lumOff val="21309"/>
                <a:alphaOff val="0"/>
                <a:tint val="100000"/>
                <a:shade val="96000"/>
                <a:satMod val="100000"/>
                <a:lumMod val="108000"/>
              </a:schemeClr>
            </a:gs>
            <a:gs pos="100000">
              <a:schemeClr val="accent2">
                <a:shade val="80000"/>
                <a:hueOff val="-454050"/>
                <a:satOff val="-6573"/>
                <a:lumOff val="21309"/>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b="1" kern="1200" dirty="0">
              <a:solidFill>
                <a:schemeClr val="tx1"/>
              </a:solidFill>
            </a:rPr>
            <a:t>Pathogenic bacteria </a:t>
          </a:r>
        </a:p>
      </dsp:txBody>
      <dsp:txXfrm>
        <a:off x="2407130" y="2173044"/>
        <a:ext cx="1432005" cy="1432005"/>
      </dsp:txXfrm>
    </dsp:sp>
    <dsp:sp modelId="{339BFD96-4F77-4095-B6FF-F8A2976FCFCA}">
      <dsp:nvSpPr>
        <dsp:cNvPr id="0" name=""/>
        <dsp:cNvSpPr/>
      </dsp:nvSpPr>
      <dsp:spPr>
        <a:xfrm>
          <a:off x="4038676" y="2095576"/>
          <a:ext cx="1586941" cy="1586941"/>
        </a:xfrm>
        <a:prstGeom prst="roundRect">
          <a:avLst/>
        </a:prstGeom>
        <a:gradFill rotWithShape="0">
          <a:gsLst>
            <a:gs pos="0">
              <a:schemeClr val="accent2">
                <a:shade val="80000"/>
                <a:hueOff val="-681075"/>
                <a:satOff val="-9859"/>
                <a:lumOff val="31963"/>
                <a:alphaOff val="0"/>
                <a:tint val="97000"/>
                <a:satMod val="115000"/>
                <a:lumMod val="114000"/>
              </a:schemeClr>
            </a:gs>
            <a:gs pos="60000">
              <a:schemeClr val="accent2">
                <a:shade val="80000"/>
                <a:hueOff val="-681075"/>
                <a:satOff val="-9859"/>
                <a:lumOff val="31963"/>
                <a:alphaOff val="0"/>
                <a:tint val="100000"/>
                <a:shade val="96000"/>
                <a:satMod val="100000"/>
                <a:lumMod val="108000"/>
              </a:schemeClr>
            </a:gs>
            <a:gs pos="100000">
              <a:schemeClr val="accent2">
                <a:shade val="80000"/>
                <a:hueOff val="-681075"/>
                <a:satOff val="-9859"/>
                <a:lumOff val="31963"/>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b="1" kern="1200" dirty="0">
              <a:solidFill>
                <a:schemeClr val="tx1"/>
              </a:solidFill>
            </a:rPr>
            <a:t>Microbial tooth deposits </a:t>
          </a:r>
        </a:p>
      </dsp:txBody>
      <dsp:txXfrm>
        <a:off x="4116144" y="2173044"/>
        <a:ext cx="1432005" cy="1432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3B414-AEEF-41E9-97E0-5D26E6D7A85C}">
      <dsp:nvSpPr>
        <dsp:cNvPr id="0" name=""/>
        <dsp:cNvSpPr/>
      </dsp:nvSpPr>
      <dsp:spPr>
        <a:xfrm>
          <a:off x="1637918" y="0"/>
          <a:ext cx="4069080" cy="4069080"/>
        </a:xfrm>
        <a:prstGeom prst="triangle">
          <a:avLst/>
        </a:prstGeom>
        <a:gradFill rotWithShape="0">
          <a:gsLst>
            <a:gs pos="0">
              <a:schemeClr val="accent1">
                <a:alpha val="90000"/>
                <a:hueOff val="0"/>
                <a:satOff val="0"/>
                <a:lumOff val="0"/>
                <a:alphaOff val="0"/>
                <a:tint val="97000"/>
                <a:satMod val="115000"/>
                <a:lumMod val="114000"/>
              </a:schemeClr>
            </a:gs>
            <a:gs pos="60000">
              <a:schemeClr val="accent1">
                <a:alpha val="90000"/>
                <a:hueOff val="0"/>
                <a:satOff val="0"/>
                <a:lumOff val="0"/>
                <a:alphaOff val="0"/>
                <a:tint val="100000"/>
                <a:shade val="96000"/>
                <a:satMod val="100000"/>
                <a:lumMod val="108000"/>
              </a:schemeClr>
            </a:gs>
            <a:gs pos="100000">
              <a:schemeClr val="accent1">
                <a:alpha val="90000"/>
                <a:hueOff val="0"/>
                <a:satOff val="0"/>
                <a:lumOff val="0"/>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74BBA91-105C-4A62-8F74-436C95779A1C}">
      <dsp:nvSpPr>
        <dsp:cNvPr id="0" name=""/>
        <dsp:cNvSpPr/>
      </dsp:nvSpPr>
      <dsp:spPr>
        <a:xfrm>
          <a:off x="3672458" y="407305"/>
          <a:ext cx="2644902" cy="578572"/>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ln>
        <a:effectLst>
          <a:outerShdw blurRad="50800" dist="31750" dir="5400000" sy="98000" rotWithShape="0">
            <a:srgbClr val="000000">
              <a:alpha val="47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solidFill>
                <a:srgbClr val="002060"/>
              </a:solidFill>
            </a:rPr>
            <a:t>Genetic factors </a:t>
          </a:r>
        </a:p>
      </dsp:txBody>
      <dsp:txXfrm>
        <a:off x="3700702" y="435549"/>
        <a:ext cx="2588414" cy="522084"/>
      </dsp:txXfrm>
    </dsp:sp>
    <dsp:sp modelId="{A4222CB9-5683-4865-A9C8-F7DB058FED87}">
      <dsp:nvSpPr>
        <dsp:cNvPr id="0" name=""/>
        <dsp:cNvSpPr/>
      </dsp:nvSpPr>
      <dsp:spPr>
        <a:xfrm>
          <a:off x="3672458" y="1058199"/>
          <a:ext cx="2644902" cy="578572"/>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10000"/>
            </a:schemeClr>
          </a:solidFill>
          <a:prstDash val="solid"/>
        </a:ln>
        <a:effectLst>
          <a:outerShdw blurRad="50800" dist="31750" dir="5400000" sy="98000" rotWithShape="0">
            <a:srgbClr val="000000">
              <a:alpha val="47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solidFill>
                <a:srgbClr val="002060"/>
              </a:solidFill>
            </a:rPr>
            <a:t>Age </a:t>
          </a:r>
        </a:p>
      </dsp:txBody>
      <dsp:txXfrm>
        <a:off x="3700702" y="1086443"/>
        <a:ext cx="2588414" cy="522084"/>
      </dsp:txXfrm>
    </dsp:sp>
    <dsp:sp modelId="{2CB5EA4F-9990-4114-9D61-FBA1100183D2}">
      <dsp:nvSpPr>
        <dsp:cNvPr id="0" name=""/>
        <dsp:cNvSpPr/>
      </dsp:nvSpPr>
      <dsp:spPr>
        <a:xfrm>
          <a:off x="3672458" y="1709093"/>
          <a:ext cx="2644902" cy="578572"/>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0000"/>
            </a:schemeClr>
          </a:solidFill>
          <a:prstDash val="solid"/>
        </a:ln>
        <a:effectLst>
          <a:outerShdw blurRad="50800" dist="31750" dir="5400000" sy="98000" rotWithShape="0">
            <a:srgbClr val="000000">
              <a:alpha val="47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a:solidFill>
                <a:srgbClr val="002060"/>
              </a:solidFill>
            </a:rPr>
            <a:t>Gender </a:t>
          </a:r>
        </a:p>
      </dsp:txBody>
      <dsp:txXfrm>
        <a:off x="3700702" y="1737337"/>
        <a:ext cx="2588414" cy="522084"/>
      </dsp:txXfrm>
    </dsp:sp>
    <dsp:sp modelId="{5B6C1899-7ACC-4674-968A-77F26329A179}">
      <dsp:nvSpPr>
        <dsp:cNvPr id="0" name=""/>
        <dsp:cNvSpPr/>
      </dsp:nvSpPr>
      <dsp:spPr>
        <a:xfrm>
          <a:off x="3672458" y="2359986"/>
          <a:ext cx="2644902" cy="578572"/>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30000"/>
            </a:schemeClr>
          </a:solidFill>
          <a:prstDash val="solid"/>
        </a:ln>
        <a:effectLst>
          <a:outerShdw blurRad="50800" dist="31750" dir="5400000" sy="98000" rotWithShape="0">
            <a:srgbClr val="000000">
              <a:alpha val="47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solidFill>
                <a:srgbClr val="002060"/>
              </a:solidFill>
            </a:rPr>
            <a:t>Socioeconomic status </a:t>
          </a:r>
        </a:p>
      </dsp:txBody>
      <dsp:txXfrm>
        <a:off x="3700702" y="2388230"/>
        <a:ext cx="2588414" cy="522084"/>
      </dsp:txXfrm>
    </dsp:sp>
    <dsp:sp modelId="{001C5FBD-AAB0-47DA-8E23-BD5673AF25C5}">
      <dsp:nvSpPr>
        <dsp:cNvPr id="0" name=""/>
        <dsp:cNvSpPr/>
      </dsp:nvSpPr>
      <dsp:spPr>
        <a:xfrm>
          <a:off x="3672458" y="3010880"/>
          <a:ext cx="2644902" cy="578572"/>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ln>
        <a:effectLst>
          <a:outerShdw blurRad="50800" dist="31750" dir="5400000" sy="98000" rotWithShape="0">
            <a:srgbClr val="000000">
              <a:alpha val="47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solidFill>
                <a:srgbClr val="002060"/>
              </a:solidFill>
            </a:rPr>
            <a:t>Stress </a:t>
          </a:r>
        </a:p>
      </dsp:txBody>
      <dsp:txXfrm>
        <a:off x="3700702" y="3039124"/>
        <a:ext cx="2588414" cy="522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D8104-501E-412E-A1BB-32E9C4F27764}">
      <dsp:nvSpPr>
        <dsp:cNvPr id="0" name=""/>
        <dsp:cNvSpPr/>
      </dsp:nvSpPr>
      <dsp:spPr>
        <a:xfrm>
          <a:off x="2650666" y="114233"/>
          <a:ext cx="2653946" cy="2363454"/>
        </a:xfrm>
        <a:prstGeom prst="ellipse">
          <a:avLst/>
        </a:prstGeom>
        <a:gradFill rotWithShape="0">
          <a:gsLst>
            <a:gs pos="0">
              <a:schemeClr val="accent3">
                <a:alpha val="50000"/>
                <a:hueOff val="0"/>
                <a:satOff val="0"/>
                <a:lumOff val="0"/>
                <a:alphaOff val="0"/>
                <a:tint val="97000"/>
                <a:satMod val="115000"/>
                <a:lumMod val="114000"/>
              </a:schemeClr>
            </a:gs>
            <a:gs pos="60000">
              <a:schemeClr val="accent3">
                <a:alpha val="50000"/>
                <a:hueOff val="0"/>
                <a:satOff val="0"/>
                <a:lumOff val="0"/>
                <a:alphaOff val="0"/>
                <a:tint val="100000"/>
                <a:shade val="96000"/>
                <a:satMod val="100000"/>
                <a:lumMod val="108000"/>
              </a:schemeClr>
            </a:gs>
            <a:gs pos="100000">
              <a:schemeClr val="accent3">
                <a:alpha val="50000"/>
                <a:hueOff val="0"/>
                <a:satOff val="0"/>
                <a:lumOff val="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IN" sz="2000" b="1" kern="1200">
              <a:solidFill>
                <a:srgbClr val="7030A0"/>
              </a:solidFill>
            </a:rPr>
            <a:t>HIV/AIDS </a:t>
          </a:r>
        </a:p>
      </dsp:txBody>
      <dsp:txXfrm>
        <a:off x="3004526" y="527838"/>
        <a:ext cx="1946227" cy="1063554"/>
      </dsp:txXfrm>
    </dsp:sp>
    <dsp:sp modelId="{79CB5F7C-98A4-44EC-B46D-1F1484B5CF3C}">
      <dsp:nvSpPr>
        <dsp:cNvPr id="0" name=""/>
        <dsp:cNvSpPr/>
      </dsp:nvSpPr>
      <dsp:spPr>
        <a:xfrm>
          <a:off x="3503479" y="1591392"/>
          <a:ext cx="2653946" cy="2363454"/>
        </a:xfrm>
        <a:prstGeom prst="ellipse">
          <a:avLst/>
        </a:prstGeom>
        <a:gradFill rotWithShape="0">
          <a:gsLst>
            <a:gs pos="0">
              <a:schemeClr val="accent3">
                <a:alpha val="50000"/>
                <a:hueOff val="1270596"/>
                <a:satOff val="-12860"/>
                <a:lumOff val="-490"/>
                <a:alphaOff val="0"/>
                <a:tint val="97000"/>
                <a:satMod val="115000"/>
                <a:lumMod val="114000"/>
              </a:schemeClr>
            </a:gs>
            <a:gs pos="60000">
              <a:schemeClr val="accent3">
                <a:alpha val="50000"/>
                <a:hueOff val="1270596"/>
                <a:satOff val="-12860"/>
                <a:lumOff val="-490"/>
                <a:alphaOff val="0"/>
                <a:tint val="100000"/>
                <a:shade val="96000"/>
                <a:satMod val="100000"/>
                <a:lumMod val="108000"/>
              </a:schemeClr>
            </a:gs>
            <a:gs pos="100000">
              <a:schemeClr val="accent3">
                <a:alpha val="50000"/>
                <a:hueOff val="1270596"/>
                <a:satOff val="-12860"/>
                <a:lumOff val="-49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IN" sz="1800" b="1" kern="1200" dirty="0">
              <a:solidFill>
                <a:srgbClr val="7030A0"/>
              </a:solidFill>
            </a:rPr>
            <a:t>Osteoporosis </a:t>
          </a:r>
        </a:p>
      </dsp:txBody>
      <dsp:txXfrm>
        <a:off x="4315145" y="2201951"/>
        <a:ext cx="1592367" cy="1299899"/>
      </dsp:txXfrm>
    </dsp:sp>
    <dsp:sp modelId="{1516D21E-F1E1-458F-AF22-193633E626C9}">
      <dsp:nvSpPr>
        <dsp:cNvPr id="0" name=""/>
        <dsp:cNvSpPr/>
      </dsp:nvSpPr>
      <dsp:spPr>
        <a:xfrm>
          <a:off x="1797853" y="1591392"/>
          <a:ext cx="2653946" cy="2363454"/>
        </a:xfrm>
        <a:prstGeom prst="ellipse">
          <a:avLst/>
        </a:prstGeom>
        <a:gradFill rotWithShape="0">
          <a:gsLst>
            <a:gs pos="0">
              <a:schemeClr val="accent3">
                <a:alpha val="50000"/>
                <a:hueOff val="2541193"/>
                <a:satOff val="-25720"/>
                <a:lumOff val="-980"/>
                <a:alphaOff val="0"/>
                <a:tint val="97000"/>
                <a:satMod val="115000"/>
                <a:lumMod val="114000"/>
              </a:schemeClr>
            </a:gs>
            <a:gs pos="60000">
              <a:schemeClr val="accent3">
                <a:alpha val="50000"/>
                <a:hueOff val="2541193"/>
                <a:satOff val="-25720"/>
                <a:lumOff val="-980"/>
                <a:alphaOff val="0"/>
                <a:tint val="100000"/>
                <a:shade val="96000"/>
                <a:satMod val="100000"/>
                <a:lumMod val="108000"/>
              </a:schemeClr>
            </a:gs>
            <a:gs pos="100000">
              <a:schemeClr val="accent3">
                <a:alpha val="50000"/>
                <a:hueOff val="2541193"/>
                <a:satOff val="-25720"/>
                <a:lumOff val="-98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IN" sz="2000" b="1" kern="1200" dirty="0">
              <a:solidFill>
                <a:srgbClr val="7030A0"/>
              </a:solidFill>
            </a:rPr>
            <a:t>Infrequent dental visits </a:t>
          </a:r>
        </a:p>
      </dsp:txBody>
      <dsp:txXfrm>
        <a:off x="2047767" y="2201951"/>
        <a:ext cx="1592367" cy="1299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B90B0-6818-44A7-A99F-A08D47B80679}">
      <dsp:nvSpPr>
        <dsp:cNvPr id="0" name=""/>
        <dsp:cNvSpPr/>
      </dsp:nvSpPr>
      <dsp:spPr>
        <a:xfrm>
          <a:off x="0" y="22139"/>
          <a:ext cx="7955280" cy="1216800"/>
        </a:xfrm>
        <a:prstGeom prst="roundRect">
          <a:avLst/>
        </a:prstGeom>
        <a:gradFill rotWithShape="0">
          <a:gsLst>
            <a:gs pos="0">
              <a:schemeClr val="accent2">
                <a:shade val="80000"/>
                <a:hueOff val="0"/>
                <a:satOff val="0"/>
                <a:lumOff val="0"/>
                <a:alphaOff val="0"/>
                <a:tint val="97000"/>
                <a:satMod val="115000"/>
                <a:lumMod val="114000"/>
              </a:schemeClr>
            </a:gs>
            <a:gs pos="60000">
              <a:schemeClr val="accent2">
                <a:shade val="80000"/>
                <a:hueOff val="0"/>
                <a:satOff val="0"/>
                <a:lumOff val="0"/>
                <a:alphaOff val="0"/>
                <a:tint val="100000"/>
                <a:shade val="96000"/>
                <a:satMod val="100000"/>
                <a:lumMod val="108000"/>
              </a:schemeClr>
            </a:gs>
            <a:gs pos="100000">
              <a:schemeClr val="accent2">
                <a:shade val="80000"/>
                <a:hueOff val="0"/>
                <a:satOff val="0"/>
                <a:lumOff val="0"/>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solidFill>
                <a:schemeClr val="tx1"/>
              </a:solidFill>
            </a:rPr>
            <a:t>Previous history of periodontal disease </a:t>
          </a:r>
          <a:endParaRPr lang="en-IN" sz="2400" kern="1200">
            <a:solidFill>
              <a:schemeClr val="tx1"/>
            </a:solidFill>
          </a:endParaRPr>
        </a:p>
      </dsp:txBody>
      <dsp:txXfrm>
        <a:off x="59399" y="81538"/>
        <a:ext cx="7836482" cy="1098002"/>
      </dsp:txXfrm>
    </dsp:sp>
    <dsp:sp modelId="{71AABD22-8EBA-4C74-8F66-BFF6CF6C0CEB}">
      <dsp:nvSpPr>
        <dsp:cNvPr id="0" name=""/>
        <dsp:cNvSpPr/>
      </dsp:nvSpPr>
      <dsp:spPr>
        <a:xfrm>
          <a:off x="0" y="1426140"/>
          <a:ext cx="7955280" cy="1216800"/>
        </a:xfrm>
        <a:prstGeom prst="roundRect">
          <a:avLst/>
        </a:prstGeom>
        <a:gradFill rotWithShape="0">
          <a:gsLst>
            <a:gs pos="0">
              <a:schemeClr val="accent2">
                <a:shade val="80000"/>
                <a:hueOff val="-340537"/>
                <a:satOff val="-4930"/>
                <a:lumOff val="15981"/>
                <a:alphaOff val="0"/>
                <a:tint val="97000"/>
                <a:satMod val="115000"/>
                <a:lumMod val="114000"/>
              </a:schemeClr>
            </a:gs>
            <a:gs pos="60000">
              <a:schemeClr val="accent2">
                <a:shade val="80000"/>
                <a:hueOff val="-340537"/>
                <a:satOff val="-4930"/>
                <a:lumOff val="15981"/>
                <a:alphaOff val="0"/>
                <a:tint val="100000"/>
                <a:shade val="96000"/>
                <a:satMod val="100000"/>
                <a:lumMod val="108000"/>
              </a:schemeClr>
            </a:gs>
            <a:gs pos="100000">
              <a:schemeClr val="accent2">
                <a:shade val="80000"/>
                <a:hueOff val="-340537"/>
                <a:satOff val="-4930"/>
                <a:lumOff val="15981"/>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N" sz="2400" kern="1200" dirty="0">
              <a:solidFill>
                <a:schemeClr val="tx1"/>
              </a:solidFill>
            </a:rPr>
            <a:t>Bleeding on probing </a:t>
          </a:r>
        </a:p>
      </dsp:txBody>
      <dsp:txXfrm>
        <a:off x="59399" y="1485539"/>
        <a:ext cx="7836482" cy="1098002"/>
      </dsp:txXfrm>
    </dsp:sp>
    <dsp:sp modelId="{374A59ED-A593-4331-A43B-6D07788F7858}">
      <dsp:nvSpPr>
        <dsp:cNvPr id="0" name=""/>
        <dsp:cNvSpPr/>
      </dsp:nvSpPr>
      <dsp:spPr>
        <a:xfrm>
          <a:off x="0" y="2830140"/>
          <a:ext cx="7955280" cy="1216800"/>
        </a:xfrm>
        <a:prstGeom prst="roundRect">
          <a:avLst/>
        </a:prstGeom>
        <a:gradFill rotWithShape="0">
          <a:gsLst>
            <a:gs pos="0">
              <a:schemeClr val="accent2">
                <a:shade val="80000"/>
                <a:hueOff val="-681075"/>
                <a:satOff val="-9859"/>
                <a:lumOff val="31963"/>
                <a:alphaOff val="0"/>
                <a:tint val="97000"/>
                <a:satMod val="115000"/>
                <a:lumMod val="114000"/>
              </a:schemeClr>
            </a:gs>
            <a:gs pos="60000">
              <a:schemeClr val="accent2">
                <a:shade val="80000"/>
                <a:hueOff val="-681075"/>
                <a:satOff val="-9859"/>
                <a:lumOff val="31963"/>
                <a:alphaOff val="0"/>
                <a:tint val="100000"/>
                <a:shade val="96000"/>
                <a:satMod val="100000"/>
                <a:lumMod val="108000"/>
              </a:schemeClr>
            </a:gs>
            <a:gs pos="100000">
              <a:schemeClr val="accent2">
                <a:shade val="80000"/>
                <a:hueOff val="-681075"/>
                <a:satOff val="-9859"/>
                <a:lumOff val="31963"/>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i="1" kern="1200" dirty="0">
              <a:solidFill>
                <a:schemeClr val="tx1"/>
              </a:solidFill>
            </a:rPr>
            <a:t>HIV, </a:t>
          </a:r>
          <a:r>
            <a:rPr lang="en-US" sz="2400" kern="1200" dirty="0">
              <a:solidFill>
                <a:schemeClr val="tx1"/>
              </a:solidFill>
            </a:rPr>
            <a:t>Human immunodeficiency virus; </a:t>
          </a:r>
          <a:r>
            <a:rPr lang="en-US" sz="2400" i="1" kern="1200" dirty="0">
              <a:solidFill>
                <a:schemeClr val="tx1"/>
              </a:solidFill>
            </a:rPr>
            <a:t>AIDS</a:t>
          </a:r>
          <a:r>
            <a:rPr lang="en-US" sz="2400" kern="1200" dirty="0">
              <a:solidFill>
                <a:schemeClr val="tx1"/>
              </a:solidFill>
            </a:rPr>
            <a:t>, acquired immunodeficiency syndrome. </a:t>
          </a:r>
          <a:endParaRPr lang="en-IN" sz="2400" kern="1200" dirty="0">
            <a:solidFill>
              <a:schemeClr val="tx1"/>
            </a:solidFill>
          </a:endParaRPr>
        </a:p>
      </dsp:txBody>
      <dsp:txXfrm>
        <a:off x="59399" y="2889539"/>
        <a:ext cx="783648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EB7EA-A405-47B6-A183-5694F141D1B4}">
      <dsp:nvSpPr>
        <dsp:cNvPr id="0" name=""/>
        <dsp:cNvSpPr/>
      </dsp:nvSpPr>
      <dsp:spPr>
        <a:xfrm>
          <a:off x="1943099" y="0"/>
          <a:ext cx="4069080" cy="4069080"/>
        </a:xfrm>
        <a:prstGeom prst="diamond">
          <a:avLst/>
        </a:prstGeom>
        <a:gradFill rotWithShape="0">
          <a:gsLst>
            <a:gs pos="0">
              <a:schemeClr val="accent2">
                <a:tint val="40000"/>
                <a:hueOff val="0"/>
                <a:satOff val="0"/>
                <a:lumOff val="0"/>
                <a:alphaOff val="0"/>
                <a:tint val="97000"/>
                <a:satMod val="115000"/>
                <a:lumMod val="114000"/>
              </a:schemeClr>
            </a:gs>
            <a:gs pos="60000">
              <a:schemeClr val="accent2">
                <a:tint val="40000"/>
                <a:hueOff val="0"/>
                <a:satOff val="0"/>
                <a:lumOff val="0"/>
                <a:alphaOff val="0"/>
                <a:tint val="100000"/>
                <a:shade val="96000"/>
                <a:satMod val="100000"/>
                <a:lumMod val="108000"/>
              </a:schemeClr>
            </a:gs>
            <a:gs pos="100000">
              <a:schemeClr val="accent2">
                <a:tint val="40000"/>
                <a:hueOff val="0"/>
                <a:satOff val="0"/>
                <a:lumOff val="0"/>
                <a:alphaOff val="0"/>
                <a:shade val="91000"/>
                <a:sat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5973063-44AF-4CF4-9CFF-4025E98385B0}">
      <dsp:nvSpPr>
        <dsp:cNvPr id="0" name=""/>
        <dsp:cNvSpPr/>
      </dsp:nvSpPr>
      <dsp:spPr>
        <a:xfrm>
          <a:off x="2329662" y="386562"/>
          <a:ext cx="1586941" cy="1586941"/>
        </a:xfrm>
        <a:prstGeom prst="roundRect">
          <a:avLst/>
        </a:prstGeom>
        <a:gradFill rotWithShape="0">
          <a:gsLst>
            <a:gs pos="0">
              <a:schemeClr val="accent2">
                <a:shade val="80000"/>
                <a:hueOff val="0"/>
                <a:satOff val="0"/>
                <a:lumOff val="0"/>
                <a:alphaOff val="0"/>
                <a:tint val="97000"/>
                <a:satMod val="115000"/>
                <a:lumMod val="114000"/>
              </a:schemeClr>
            </a:gs>
            <a:gs pos="60000">
              <a:schemeClr val="accent2">
                <a:shade val="80000"/>
                <a:hueOff val="0"/>
                <a:satOff val="0"/>
                <a:lumOff val="0"/>
                <a:alphaOff val="0"/>
                <a:tint val="100000"/>
                <a:shade val="96000"/>
                <a:satMod val="100000"/>
                <a:lumMod val="108000"/>
              </a:schemeClr>
            </a:gs>
            <a:gs pos="100000">
              <a:schemeClr val="accent2">
                <a:shade val="80000"/>
                <a:hueOff val="0"/>
                <a:satOff val="0"/>
                <a:lumOff val="0"/>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b="1" kern="1200" dirty="0">
              <a:solidFill>
                <a:schemeClr val="tx1"/>
              </a:solidFill>
            </a:rPr>
            <a:t>Tobacco smoking </a:t>
          </a:r>
        </a:p>
      </dsp:txBody>
      <dsp:txXfrm>
        <a:off x="2407130" y="464030"/>
        <a:ext cx="1432005" cy="1432005"/>
      </dsp:txXfrm>
    </dsp:sp>
    <dsp:sp modelId="{19CB5F85-679C-4F64-96F5-0F668231D4A9}">
      <dsp:nvSpPr>
        <dsp:cNvPr id="0" name=""/>
        <dsp:cNvSpPr/>
      </dsp:nvSpPr>
      <dsp:spPr>
        <a:xfrm>
          <a:off x="4038676" y="386562"/>
          <a:ext cx="1586941" cy="1586941"/>
        </a:xfrm>
        <a:prstGeom prst="roundRect">
          <a:avLst/>
        </a:prstGeom>
        <a:gradFill rotWithShape="0">
          <a:gsLst>
            <a:gs pos="0">
              <a:schemeClr val="accent2">
                <a:shade val="80000"/>
                <a:hueOff val="-227025"/>
                <a:satOff val="-3286"/>
                <a:lumOff val="10654"/>
                <a:alphaOff val="0"/>
                <a:tint val="97000"/>
                <a:satMod val="115000"/>
                <a:lumMod val="114000"/>
              </a:schemeClr>
            </a:gs>
            <a:gs pos="60000">
              <a:schemeClr val="accent2">
                <a:shade val="80000"/>
                <a:hueOff val="-227025"/>
                <a:satOff val="-3286"/>
                <a:lumOff val="10654"/>
                <a:alphaOff val="0"/>
                <a:tint val="100000"/>
                <a:shade val="96000"/>
                <a:satMod val="100000"/>
                <a:lumMod val="108000"/>
              </a:schemeClr>
            </a:gs>
            <a:gs pos="100000">
              <a:schemeClr val="accent2">
                <a:shade val="80000"/>
                <a:hueOff val="-227025"/>
                <a:satOff val="-3286"/>
                <a:lumOff val="10654"/>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b="1" kern="1200">
              <a:solidFill>
                <a:schemeClr val="tx1"/>
              </a:solidFill>
            </a:rPr>
            <a:t>Diabetes </a:t>
          </a:r>
        </a:p>
      </dsp:txBody>
      <dsp:txXfrm>
        <a:off x="4116144" y="464030"/>
        <a:ext cx="1432005" cy="1432005"/>
      </dsp:txXfrm>
    </dsp:sp>
    <dsp:sp modelId="{E8DD7309-14FB-4EA0-8701-406A417F75FA}">
      <dsp:nvSpPr>
        <dsp:cNvPr id="0" name=""/>
        <dsp:cNvSpPr/>
      </dsp:nvSpPr>
      <dsp:spPr>
        <a:xfrm>
          <a:off x="2329662" y="2095576"/>
          <a:ext cx="1586941" cy="1586941"/>
        </a:xfrm>
        <a:prstGeom prst="roundRect">
          <a:avLst/>
        </a:prstGeom>
        <a:gradFill rotWithShape="0">
          <a:gsLst>
            <a:gs pos="0">
              <a:schemeClr val="accent2">
                <a:shade val="80000"/>
                <a:hueOff val="-454050"/>
                <a:satOff val="-6573"/>
                <a:lumOff val="21309"/>
                <a:alphaOff val="0"/>
                <a:tint val="97000"/>
                <a:satMod val="115000"/>
                <a:lumMod val="114000"/>
              </a:schemeClr>
            </a:gs>
            <a:gs pos="60000">
              <a:schemeClr val="accent2">
                <a:shade val="80000"/>
                <a:hueOff val="-454050"/>
                <a:satOff val="-6573"/>
                <a:lumOff val="21309"/>
                <a:alphaOff val="0"/>
                <a:tint val="100000"/>
                <a:shade val="96000"/>
                <a:satMod val="100000"/>
                <a:lumMod val="108000"/>
              </a:schemeClr>
            </a:gs>
            <a:gs pos="100000">
              <a:schemeClr val="accent2">
                <a:shade val="80000"/>
                <a:hueOff val="-454050"/>
                <a:satOff val="-6573"/>
                <a:lumOff val="21309"/>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b="1" kern="1200" dirty="0">
              <a:solidFill>
                <a:schemeClr val="tx1"/>
              </a:solidFill>
            </a:rPr>
            <a:t>Pathogenic bacteria </a:t>
          </a:r>
        </a:p>
      </dsp:txBody>
      <dsp:txXfrm>
        <a:off x="2407130" y="2173044"/>
        <a:ext cx="1432005" cy="1432005"/>
      </dsp:txXfrm>
    </dsp:sp>
    <dsp:sp modelId="{339BFD96-4F77-4095-B6FF-F8A2976FCFCA}">
      <dsp:nvSpPr>
        <dsp:cNvPr id="0" name=""/>
        <dsp:cNvSpPr/>
      </dsp:nvSpPr>
      <dsp:spPr>
        <a:xfrm>
          <a:off x="4038676" y="2095576"/>
          <a:ext cx="1586941" cy="1586941"/>
        </a:xfrm>
        <a:prstGeom prst="roundRect">
          <a:avLst/>
        </a:prstGeom>
        <a:gradFill rotWithShape="0">
          <a:gsLst>
            <a:gs pos="0">
              <a:schemeClr val="accent2">
                <a:shade val="80000"/>
                <a:hueOff val="-681075"/>
                <a:satOff val="-9859"/>
                <a:lumOff val="31963"/>
                <a:alphaOff val="0"/>
                <a:tint val="97000"/>
                <a:satMod val="115000"/>
                <a:lumMod val="114000"/>
              </a:schemeClr>
            </a:gs>
            <a:gs pos="60000">
              <a:schemeClr val="accent2">
                <a:shade val="80000"/>
                <a:hueOff val="-681075"/>
                <a:satOff val="-9859"/>
                <a:lumOff val="31963"/>
                <a:alphaOff val="0"/>
                <a:tint val="100000"/>
                <a:shade val="96000"/>
                <a:satMod val="100000"/>
                <a:lumMod val="108000"/>
              </a:schemeClr>
            </a:gs>
            <a:gs pos="100000">
              <a:schemeClr val="accent2">
                <a:shade val="80000"/>
                <a:hueOff val="-681075"/>
                <a:satOff val="-9859"/>
                <a:lumOff val="31963"/>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b="1" kern="1200" dirty="0">
              <a:solidFill>
                <a:schemeClr val="tx1"/>
              </a:solidFill>
            </a:rPr>
            <a:t>Microbial tooth deposits </a:t>
          </a:r>
        </a:p>
      </dsp:txBody>
      <dsp:txXfrm>
        <a:off x="4116144" y="2173044"/>
        <a:ext cx="1432005" cy="14320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16005-72C2-4386-BF24-1F34F9A19A84}">
      <dsp:nvSpPr>
        <dsp:cNvPr id="0" name=""/>
        <dsp:cNvSpPr/>
      </dsp:nvSpPr>
      <dsp:spPr>
        <a:xfrm>
          <a:off x="3212936" y="2260867"/>
          <a:ext cx="123203" cy="123203"/>
        </a:xfrm>
        <a:prstGeom prst="ellipse">
          <a:avLst/>
        </a:prstGeom>
        <a:gradFill rotWithShape="0">
          <a:gsLst>
            <a:gs pos="0">
              <a:schemeClr val="accent1">
                <a:alpha val="90000"/>
                <a:hueOff val="0"/>
                <a:satOff val="0"/>
                <a:lumOff val="0"/>
                <a:alphaOff val="0"/>
                <a:tint val="97000"/>
                <a:satMod val="115000"/>
                <a:lumMod val="114000"/>
              </a:schemeClr>
            </a:gs>
            <a:gs pos="60000">
              <a:schemeClr val="accent1">
                <a:alpha val="90000"/>
                <a:hueOff val="0"/>
                <a:satOff val="0"/>
                <a:lumOff val="0"/>
                <a:alphaOff val="0"/>
                <a:tint val="100000"/>
                <a:shade val="96000"/>
                <a:satMod val="100000"/>
                <a:lumMod val="108000"/>
              </a:schemeClr>
            </a:gs>
            <a:gs pos="100000">
              <a:schemeClr val="accent1">
                <a:alpha val="90000"/>
                <a:hueOff val="0"/>
                <a:satOff val="0"/>
                <a:lumOff val="0"/>
                <a:alphaOff val="0"/>
                <a:shade val="91000"/>
                <a:satMod val="100000"/>
              </a:schemeClr>
            </a:gs>
          </a:gsLst>
          <a:lin ang="5400000" scaled="0"/>
        </a:gradFill>
        <a:ln w="12700" cap="flat" cmpd="sng" algn="ctr">
          <a:solidFill>
            <a:schemeClr val="accent1">
              <a:alpha val="90000"/>
              <a:hueOff val="0"/>
              <a:satOff val="0"/>
              <a:lumOff val="0"/>
              <a:alphaOff val="0"/>
            </a:schemeClr>
          </a:solidFill>
          <a:prstDash val="solid"/>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DD1BB82-B5DC-4585-A3D8-C205B8C140D1}">
      <dsp:nvSpPr>
        <dsp:cNvPr id="0" name=""/>
        <dsp:cNvSpPr/>
      </dsp:nvSpPr>
      <dsp:spPr>
        <a:xfrm>
          <a:off x="3105010" y="2433823"/>
          <a:ext cx="123203" cy="123203"/>
        </a:xfrm>
        <a:prstGeom prst="ellipse">
          <a:avLst/>
        </a:prstGeom>
        <a:gradFill rotWithShape="0">
          <a:gsLst>
            <a:gs pos="0">
              <a:schemeClr val="accent1">
                <a:alpha val="90000"/>
                <a:hueOff val="0"/>
                <a:satOff val="0"/>
                <a:lumOff val="0"/>
                <a:alphaOff val="-4444"/>
                <a:tint val="97000"/>
                <a:satMod val="115000"/>
                <a:lumMod val="114000"/>
              </a:schemeClr>
            </a:gs>
            <a:gs pos="60000">
              <a:schemeClr val="accent1">
                <a:alpha val="90000"/>
                <a:hueOff val="0"/>
                <a:satOff val="0"/>
                <a:lumOff val="0"/>
                <a:alphaOff val="-4444"/>
                <a:tint val="100000"/>
                <a:shade val="96000"/>
                <a:satMod val="100000"/>
                <a:lumMod val="108000"/>
              </a:schemeClr>
            </a:gs>
            <a:gs pos="100000">
              <a:schemeClr val="accent1">
                <a:alpha val="90000"/>
                <a:hueOff val="0"/>
                <a:satOff val="0"/>
                <a:lumOff val="0"/>
                <a:alphaOff val="-4444"/>
                <a:shade val="91000"/>
                <a:satMod val="100000"/>
              </a:schemeClr>
            </a:gs>
          </a:gsLst>
          <a:lin ang="5400000" scaled="0"/>
        </a:gradFill>
        <a:ln w="12700" cap="flat" cmpd="sng" algn="ctr">
          <a:solidFill>
            <a:schemeClr val="accent1">
              <a:alpha val="90000"/>
              <a:hueOff val="0"/>
              <a:satOff val="0"/>
              <a:lumOff val="0"/>
              <a:alphaOff val="-4444"/>
            </a:schemeClr>
          </a:solidFill>
          <a:prstDash val="solid"/>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2CB04B9-69C1-4300-BCC0-870CB54A6672}">
      <dsp:nvSpPr>
        <dsp:cNvPr id="0" name=""/>
        <dsp:cNvSpPr/>
      </dsp:nvSpPr>
      <dsp:spPr>
        <a:xfrm>
          <a:off x="2976386" y="2583567"/>
          <a:ext cx="123203" cy="123203"/>
        </a:xfrm>
        <a:prstGeom prst="ellipse">
          <a:avLst/>
        </a:prstGeom>
        <a:gradFill rotWithShape="0">
          <a:gsLst>
            <a:gs pos="0">
              <a:schemeClr val="accent1">
                <a:alpha val="90000"/>
                <a:hueOff val="0"/>
                <a:satOff val="0"/>
                <a:lumOff val="0"/>
                <a:alphaOff val="-8889"/>
                <a:tint val="97000"/>
                <a:satMod val="115000"/>
                <a:lumMod val="114000"/>
              </a:schemeClr>
            </a:gs>
            <a:gs pos="60000">
              <a:schemeClr val="accent1">
                <a:alpha val="90000"/>
                <a:hueOff val="0"/>
                <a:satOff val="0"/>
                <a:lumOff val="0"/>
                <a:alphaOff val="-8889"/>
                <a:tint val="100000"/>
                <a:shade val="96000"/>
                <a:satMod val="100000"/>
                <a:lumMod val="108000"/>
              </a:schemeClr>
            </a:gs>
            <a:gs pos="100000">
              <a:schemeClr val="accent1">
                <a:alpha val="90000"/>
                <a:hueOff val="0"/>
                <a:satOff val="0"/>
                <a:lumOff val="0"/>
                <a:alphaOff val="-8889"/>
                <a:shade val="91000"/>
                <a:satMod val="100000"/>
              </a:schemeClr>
            </a:gs>
          </a:gsLst>
          <a:lin ang="5400000" scaled="0"/>
        </a:gradFill>
        <a:ln w="12700" cap="flat" cmpd="sng" algn="ctr">
          <a:solidFill>
            <a:schemeClr val="accent1">
              <a:alpha val="90000"/>
              <a:hueOff val="0"/>
              <a:satOff val="0"/>
              <a:lumOff val="0"/>
              <a:alphaOff val="-8889"/>
            </a:schemeClr>
          </a:solidFill>
          <a:prstDash val="solid"/>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C8F67D2-D8B0-447D-B68E-0D881AA5E41A}">
      <dsp:nvSpPr>
        <dsp:cNvPr id="0" name=""/>
        <dsp:cNvSpPr/>
      </dsp:nvSpPr>
      <dsp:spPr>
        <a:xfrm>
          <a:off x="3130144" y="520181"/>
          <a:ext cx="123203" cy="123203"/>
        </a:xfrm>
        <a:prstGeom prst="ellipse">
          <a:avLst/>
        </a:prstGeom>
        <a:gradFill rotWithShape="0">
          <a:gsLst>
            <a:gs pos="0">
              <a:schemeClr val="accent1">
                <a:alpha val="90000"/>
                <a:hueOff val="0"/>
                <a:satOff val="0"/>
                <a:lumOff val="0"/>
                <a:alphaOff val="-13333"/>
                <a:tint val="97000"/>
                <a:satMod val="115000"/>
                <a:lumMod val="114000"/>
              </a:schemeClr>
            </a:gs>
            <a:gs pos="60000">
              <a:schemeClr val="accent1">
                <a:alpha val="90000"/>
                <a:hueOff val="0"/>
                <a:satOff val="0"/>
                <a:lumOff val="0"/>
                <a:alphaOff val="-13333"/>
                <a:tint val="100000"/>
                <a:shade val="96000"/>
                <a:satMod val="100000"/>
                <a:lumMod val="108000"/>
              </a:schemeClr>
            </a:gs>
            <a:gs pos="100000">
              <a:schemeClr val="accent1">
                <a:alpha val="90000"/>
                <a:hueOff val="0"/>
                <a:satOff val="0"/>
                <a:lumOff val="0"/>
                <a:alphaOff val="-13333"/>
                <a:shade val="91000"/>
                <a:satMod val="100000"/>
              </a:schemeClr>
            </a:gs>
          </a:gsLst>
          <a:lin ang="5400000" scaled="0"/>
        </a:gradFill>
        <a:ln w="12700" cap="flat" cmpd="sng" algn="ctr">
          <a:solidFill>
            <a:schemeClr val="accent1">
              <a:alpha val="90000"/>
              <a:hueOff val="0"/>
              <a:satOff val="0"/>
              <a:lumOff val="0"/>
              <a:alphaOff val="-13333"/>
            </a:schemeClr>
          </a:solidFill>
          <a:prstDash val="solid"/>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95F02B3-96C8-44AA-90A0-0929FD3B94F0}">
      <dsp:nvSpPr>
        <dsp:cNvPr id="0" name=""/>
        <dsp:cNvSpPr/>
      </dsp:nvSpPr>
      <dsp:spPr>
        <a:xfrm>
          <a:off x="3294743" y="422096"/>
          <a:ext cx="123203" cy="123203"/>
        </a:xfrm>
        <a:prstGeom prst="ellipse">
          <a:avLst/>
        </a:prstGeom>
        <a:gradFill rotWithShape="0">
          <a:gsLst>
            <a:gs pos="0">
              <a:schemeClr val="accent1">
                <a:alpha val="90000"/>
                <a:hueOff val="0"/>
                <a:satOff val="0"/>
                <a:lumOff val="0"/>
                <a:alphaOff val="-17778"/>
                <a:tint val="97000"/>
                <a:satMod val="115000"/>
                <a:lumMod val="114000"/>
              </a:schemeClr>
            </a:gs>
            <a:gs pos="60000">
              <a:schemeClr val="accent1">
                <a:alpha val="90000"/>
                <a:hueOff val="0"/>
                <a:satOff val="0"/>
                <a:lumOff val="0"/>
                <a:alphaOff val="-17778"/>
                <a:tint val="100000"/>
                <a:shade val="96000"/>
                <a:satMod val="100000"/>
                <a:lumMod val="108000"/>
              </a:schemeClr>
            </a:gs>
            <a:gs pos="100000">
              <a:schemeClr val="accent1">
                <a:alpha val="90000"/>
                <a:hueOff val="0"/>
                <a:satOff val="0"/>
                <a:lumOff val="0"/>
                <a:alphaOff val="-17778"/>
                <a:shade val="91000"/>
                <a:satMod val="100000"/>
              </a:schemeClr>
            </a:gs>
          </a:gsLst>
          <a:lin ang="5400000" scaled="0"/>
        </a:gradFill>
        <a:ln w="12700" cap="flat" cmpd="sng" algn="ctr">
          <a:solidFill>
            <a:schemeClr val="accent1">
              <a:alpha val="90000"/>
              <a:hueOff val="0"/>
              <a:satOff val="0"/>
              <a:lumOff val="0"/>
              <a:alphaOff val="-17778"/>
            </a:schemeClr>
          </a:solidFill>
          <a:prstDash val="solid"/>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BEB7979-61B0-41C5-9240-487A2D803258}">
      <dsp:nvSpPr>
        <dsp:cNvPr id="0" name=""/>
        <dsp:cNvSpPr/>
      </dsp:nvSpPr>
      <dsp:spPr>
        <a:xfrm>
          <a:off x="3458850" y="324011"/>
          <a:ext cx="123203" cy="123203"/>
        </a:xfrm>
        <a:prstGeom prst="ellipse">
          <a:avLst/>
        </a:prstGeom>
        <a:gradFill rotWithShape="0">
          <a:gsLst>
            <a:gs pos="0">
              <a:schemeClr val="accent1">
                <a:alpha val="90000"/>
                <a:hueOff val="0"/>
                <a:satOff val="0"/>
                <a:lumOff val="0"/>
                <a:alphaOff val="-22222"/>
                <a:tint val="97000"/>
                <a:satMod val="115000"/>
                <a:lumMod val="114000"/>
              </a:schemeClr>
            </a:gs>
            <a:gs pos="60000">
              <a:schemeClr val="accent1">
                <a:alpha val="90000"/>
                <a:hueOff val="0"/>
                <a:satOff val="0"/>
                <a:lumOff val="0"/>
                <a:alphaOff val="-22222"/>
                <a:tint val="100000"/>
                <a:shade val="96000"/>
                <a:satMod val="100000"/>
                <a:lumMod val="108000"/>
              </a:schemeClr>
            </a:gs>
            <a:gs pos="100000">
              <a:schemeClr val="accent1">
                <a:alpha val="90000"/>
                <a:hueOff val="0"/>
                <a:satOff val="0"/>
                <a:lumOff val="0"/>
                <a:alphaOff val="-22222"/>
                <a:shade val="91000"/>
                <a:satMod val="100000"/>
              </a:schemeClr>
            </a:gs>
          </a:gsLst>
          <a:lin ang="5400000" scaled="0"/>
        </a:gradFill>
        <a:ln w="12700" cap="flat" cmpd="sng" algn="ctr">
          <a:solidFill>
            <a:schemeClr val="accent1">
              <a:alpha val="90000"/>
              <a:hueOff val="0"/>
              <a:satOff val="0"/>
              <a:lumOff val="0"/>
              <a:alphaOff val="-22222"/>
            </a:schemeClr>
          </a:solidFill>
          <a:prstDash val="solid"/>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B09E4E7-99D6-43A5-920F-73F1EE4BCA01}">
      <dsp:nvSpPr>
        <dsp:cNvPr id="0" name=""/>
        <dsp:cNvSpPr/>
      </dsp:nvSpPr>
      <dsp:spPr>
        <a:xfrm>
          <a:off x="3622956" y="422096"/>
          <a:ext cx="123203" cy="123203"/>
        </a:xfrm>
        <a:prstGeom prst="ellipse">
          <a:avLst/>
        </a:prstGeom>
        <a:gradFill rotWithShape="0">
          <a:gsLst>
            <a:gs pos="0">
              <a:schemeClr val="accent1">
                <a:alpha val="90000"/>
                <a:hueOff val="0"/>
                <a:satOff val="0"/>
                <a:lumOff val="0"/>
                <a:alphaOff val="-26667"/>
                <a:tint val="97000"/>
                <a:satMod val="115000"/>
                <a:lumMod val="114000"/>
              </a:schemeClr>
            </a:gs>
            <a:gs pos="60000">
              <a:schemeClr val="accent1">
                <a:alpha val="90000"/>
                <a:hueOff val="0"/>
                <a:satOff val="0"/>
                <a:lumOff val="0"/>
                <a:alphaOff val="-26667"/>
                <a:tint val="100000"/>
                <a:shade val="96000"/>
                <a:satMod val="100000"/>
                <a:lumMod val="108000"/>
              </a:schemeClr>
            </a:gs>
            <a:gs pos="100000">
              <a:schemeClr val="accent1">
                <a:alpha val="90000"/>
                <a:hueOff val="0"/>
                <a:satOff val="0"/>
                <a:lumOff val="0"/>
                <a:alphaOff val="-26667"/>
                <a:shade val="91000"/>
                <a:satMod val="100000"/>
              </a:schemeClr>
            </a:gs>
          </a:gsLst>
          <a:lin ang="5400000" scaled="0"/>
        </a:gradFill>
        <a:ln w="12700" cap="flat" cmpd="sng" algn="ctr">
          <a:solidFill>
            <a:schemeClr val="accent1">
              <a:alpha val="90000"/>
              <a:hueOff val="0"/>
              <a:satOff val="0"/>
              <a:lumOff val="0"/>
              <a:alphaOff val="-26667"/>
            </a:schemeClr>
          </a:solidFill>
          <a:prstDash val="solid"/>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7BAB3AA-8EC5-4997-965B-404FA945DD04}">
      <dsp:nvSpPr>
        <dsp:cNvPr id="0" name=""/>
        <dsp:cNvSpPr/>
      </dsp:nvSpPr>
      <dsp:spPr>
        <a:xfrm>
          <a:off x="3787556" y="520181"/>
          <a:ext cx="123203" cy="123203"/>
        </a:xfrm>
        <a:prstGeom prst="ellipse">
          <a:avLst/>
        </a:prstGeom>
        <a:gradFill rotWithShape="0">
          <a:gsLst>
            <a:gs pos="0">
              <a:schemeClr val="accent1">
                <a:alpha val="90000"/>
                <a:hueOff val="0"/>
                <a:satOff val="0"/>
                <a:lumOff val="0"/>
                <a:alphaOff val="-31111"/>
                <a:tint val="97000"/>
                <a:satMod val="115000"/>
                <a:lumMod val="114000"/>
              </a:schemeClr>
            </a:gs>
            <a:gs pos="60000">
              <a:schemeClr val="accent1">
                <a:alpha val="90000"/>
                <a:hueOff val="0"/>
                <a:satOff val="0"/>
                <a:lumOff val="0"/>
                <a:alphaOff val="-31111"/>
                <a:tint val="100000"/>
                <a:shade val="96000"/>
                <a:satMod val="100000"/>
                <a:lumMod val="108000"/>
              </a:schemeClr>
            </a:gs>
            <a:gs pos="100000">
              <a:schemeClr val="accent1">
                <a:alpha val="90000"/>
                <a:hueOff val="0"/>
                <a:satOff val="0"/>
                <a:lumOff val="0"/>
                <a:alphaOff val="-31111"/>
                <a:shade val="91000"/>
                <a:satMod val="100000"/>
              </a:schemeClr>
            </a:gs>
          </a:gsLst>
          <a:lin ang="5400000" scaled="0"/>
        </a:gradFill>
        <a:ln w="12700" cap="flat" cmpd="sng" algn="ctr">
          <a:solidFill>
            <a:schemeClr val="accent1">
              <a:alpha val="90000"/>
              <a:hueOff val="0"/>
              <a:satOff val="0"/>
              <a:lumOff val="0"/>
              <a:alphaOff val="-31111"/>
            </a:schemeClr>
          </a:solidFill>
          <a:prstDash val="solid"/>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626E2D0-AABB-486E-8883-BF164160E755}">
      <dsp:nvSpPr>
        <dsp:cNvPr id="0" name=""/>
        <dsp:cNvSpPr/>
      </dsp:nvSpPr>
      <dsp:spPr>
        <a:xfrm>
          <a:off x="3458850" y="530970"/>
          <a:ext cx="123203" cy="123203"/>
        </a:xfrm>
        <a:prstGeom prst="ellipse">
          <a:avLst/>
        </a:prstGeom>
        <a:gradFill rotWithShape="0">
          <a:gsLst>
            <a:gs pos="0">
              <a:schemeClr val="accent1">
                <a:alpha val="90000"/>
                <a:hueOff val="0"/>
                <a:satOff val="0"/>
                <a:lumOff val="0"/>
                <a:alphaOff val="-35556"/>
                <a:tint val="97000"/>
                <a:satMod val="115000"/>
                <a:lumMod val="114000"/>
              </a:schemeClr>
            </a:gs>
            <a:gs pos="60000">
              <a:schemeClr val="accent1">
                <a:alpha val="90000"/>
                <a:hueOff val="0"/>
                <a:satOff val="0"/>
                <a:lumOff val="0"/>
                <a:alphaOff val="-35556"/>
                <a:tint val="100000"/>
                <a:shade val="96000"/>
                <a:satMod val="100000"/>
                <a:lumMod val="108000"/>
              </a:schemeClr>
            </a:gs>
            <a:gs pos="100000">
              <a:schemeClr val="accent1">
                <a:alpha val="90000"/>
                <a:hueOff val="0"/>
                <a:satOff val="0"/>
                <a:lumOff val="0"/>
                <a:alphaOff val="-35556"/>
                <a:shade val="91000"/>
                <a:satMod val="100000"/>
              </a:schemeClr>
            </a:gs>
          </a:gsLst>
          <a:lin ang="5400000" scaled="0"/>
        </a:gradFill>
        <a:ln w="12700" cap="flat" cmpd="sng" algn="ctr">
          <a:solidFill>
            <a:schemeClr val="accent1">
              <a:alpha val="90000"/>
              <a:hueOff val="0"/>
              <a:satOff val="0"/>
              <a:lumOff val="0"/>
              <a:alphaOff val="-35556"/>
            </a:schemeClr>
          </a:solidFill>
          <a:prstDash val="solid"/>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CB17E25-E8A2-46E0-ADCA-9F488FFF5B51}">
      <dsp:nvSpPr>
        <dsp:cNvPr id="0" name=""/>
        <dsp:cNvSpPr/>
      </dsp:nvSpPr>
      <dsp:spPr>
        <a:xfrm>
          <a:off x="3458850" y="737930"/>
          <a:ext cx="123203" cy="123203"/>
        </a:xfrm>
        <a:prstGeom prst="ellipse">
          <a:avLst/>
        </a:prstGeom>
        <a:gradFill rotWithShape="0">
          <a:gsLst>
            <a:gs pos="0">
              <a:schemeClr val="accent1">
                <a:alpha val="90000"/>
                <a:hueOff val="0"/>
                <a:satOff val="0"/>
                <a:lumOff val="0"/>
                <a:alphaOff val="-40000"/>
                <a:tint val="97000"/>
                <a:satMod val="115000"/>
                <a:lumMod val="114000"/>
              </a:schemeClr>
            </a:gs>
            <a:gs pos="60000">
              <a:schemeClr val="accent1">
                <a:alpha val="90000"/>
                <a:hueOff val="0"/>
                <a:satOff val="0"/>
                <a:lumOff val="0"/>
                <a:alphaOff val="-40000"/>
                <a:tint val="100000"/>
                <a:shade val="96000"/>
                <a:satMod val="100000"/>
                <a:lumMod val="108000"/>
              </a:schemeClr>
            </a:gs>
            <a:gs pos="100000">
              <a:schemeClr val="accent1">
                <a:alpha val="90000"/>
                <a:hueOff val="0"/>
                <a:satOff val="0"/>
                <a:lumOff val="0"/>
                <a:alphaOff val="-40000"/>
                <a:shade val="91000"/>
                <a:satMod val="100000"/>
              </a:schemeClr>
            </a:gs>
          </a:gsLst>
          <a:lin ang="5400000" scaled="0"/>
        </a:gradFill>
        <a:ln w="12700" cap="flat" cmpd="sng" algn="ctr">
          <a:solidFill>
            <a:schemeClr val="accent1">
              <a:alpha val="90000"/>
              <a:hueOff val="0"/>
              <a:satOff val="0"/>
              <a:lumOff val="0"/>
              <a:alphaOff val="-40000"/>
            </a:schemeClr>
          </a:solidFill>
          <a:prstDash val="solid"/>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D981B70-A5C1-4CAD-9D29-11F9D16F95DE}">
      <dsp:nvSpPr>
        <dsp:cNvPr id="0" name=""/>
        <dsp:cNvSpPr/>
      </dsp:nvSpPr>
      <dsp:spPr>
        <a:xfrm>
          <a:off x="2456469" y="3033586"/>
          <a:ext cx="2657246" cy="712752"/>
        </a:xfrm>
        <a:prstGeom prst="roundRect">
          <a:avLst/>
        </a:prstGeom>
        <a:gradFill rotWithShape="0">
          <a:gsLst>
            <a:gs pos="0">
              <a:schemeClr val="accent1">
                <a:alpha val="90000"/>
                <a:hueOff val="0"/>
                <a:satOff val="0"/>
                <a:lumOff val="0"/>
                <a:alphaOff val="0"/>
                <a:tint val="97000"/>
                <a:satMod val="115000"/>
                <a:lumMod val="114000"/>
              </a:schemeClr>
            </a:gs>
            <a:gs pos="60000">
              <a:schemeClr val="accent1">
                <a:alpha val="90000"/>
                <a:hueOff val="0"/>
                <a:satOff val="0"/>
                <a:lumOff val="0"/>
                <a:alphaOff val="0"/>
                <a:tint val="100000"/>
                <a:shade val="96000"/>
                <a:satMod val="100000"/>
                <a:lumMod val="108000"/>
              </a:schemeClr>
            </a:gs>
            <a:gs pos="100000">
              <a:schemeClr val="accent1">
                <a:alpha val="90000"/>
                <a:hueOff val="0"/>
                <a:satOff val="0"/>
                <a:lumOff val="0"/>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2451"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QUANTITY of plaque </a:t>
          </a:r>
        </a:p>
      </dsp:txBody>
      <dsp:txXfrm>
        <a:off x="2491263" y="3068380"/>
        <a:ext cx="2587658" cy="643164"/>
      </dsp:txXfrm>
    </dsp:sp>
    <dsp:sp modelId="{DD35CC68-7680-4882-8472-A5F9C3F29178}">
      <dsp:nvSpPr>
        <dsp:cNvPr id="0" name=""/>
        <dsp:cNvSpPr/>
      </dsp:nvSpPr>
      <dsp:spPr>
        <a:xfrm>
          <a:off x="1719713" y="2335219"/>
          <a:ext cx="1232032" cy="1231950"/>
        </a:xfrm>
        <a:prstGeom prst="ellipse">
          <a:avLst/>
        </a:prstGeom>
        <a:gradFill rotWithShape="0">
          <a:gsLst>
            <a:gs pos="0">
              <a:schemeClr val="accent1">
                <a:tint val="50000"/>
                <a:alpha val="90000"/>
                <a:hueOff val="0"/>
                <a:satOff val="0"/>
                <a:lumOff val="0"/>
                <a:alphaOff val="0"/>
                <a:tint val="97000"/>
                <a:satMod val="115000"/>
                <a:lumMod val="114000"/>
              </a:schemeClr>
            </a:gs>
            <a:gs pos="60000">
              <a:schemeClr val="accent1">
                <a:tint val="50000"/>
                <a:alpha val="90000"/>
                <a:hueOff val="0"/>
                <a:satOff val="0"/>
                <a:lumOff val="0"/>
                <a:alphaOff val="0"/>
                <a:tint val="100000"/>
                <a:shade val="96000"/>
                <a:satMod val="100000"/>
                <a:lumMod val="108000"/>
              </a:schemeClr>
            </a:gs>
            <a:gs pos="100000">
              <a:schemeClr val="accent1">
                <a:tint val="50000"/>
                <a:alpha val="90000"/>
                <a:hueOff val="0"/>
                <a:satOff val="0"/>
                <a:lumOff val="0"/>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1BD675-24CA-4EA7-A2D0-85D912E11C1A}">
      <dsp:nvSpPr>
        <dsp:cNvPr id="0" name=""/>
        <dsp:cNvSpPr/>
      </dsp:nvSpPr>
      <dsp:spPr>
        <a:xfrm>
          <a:off x="3579589" y="1639468"/>
          <a:ext cx="2657246" cy="712752"/>
        </a:xfrm>
        <a:prstGeom prst="roundRect">
          <a:avLst/>
        </a:prstGeom>
        <a:gradFill rotWithShape="0">
          <a:gsLst>
            <a:gs pos="0">
              <a:schemeClr val="accent1">
                <a:alpha val="90000"/>
                <a:hueOff val="0"/>
                <a:satOff val="0"/>
                <a:lumOff val="0"/>
                <a:alphaOff val="-40000"/>
                <a:tint val="97000"/>
                <a:satMod val="115000"/>
                <a:lumMod val="114000"/>
              </a:schemeClr>
            </a:gs>
            <a:gs pos="60000">
              <a:schemeClr val="accent1">
                <a:alpha val="90000"/>
                <a:hueOff val="0"/>
                <a:satOff val="0"/>
                <a:lumOff val="0"/>
                <a:alphaOff val="-40000"/>
                <a:tint val="100000"/>
                <a:shade val="96000"/>
                <a:satMod val="100000"/>
                <a:lumMod val="108000"/>
              </a:schemeClr>
            </a:gs>
            <a:gs pos="100000">
              <a:schemeClr val="accent1">
                <a:alpha val="90000"/>
                <a:hueOff val="0"/>
                <a:satOff val="0"/>
                <a:lumOff val="0"/>
                <a:alphaOff val="-4000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2451"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QUALITY of plaque </a:t>
          </a:r>
        </a:p>
      </dsp:txBody>
      <dsp:txXfrm>
        <a:off x="3614383" y="1674262"/>
        <a:ext cx="2587658" cy="643164"/>
      </dsp:txXfrm>
    </dsp:sp>
    <dsp:sp modelId="{9A400ED6-CBC3-4735-9820-675D935EC30F}">
      <dsp:nvSpPr>
        <dsp:cNvPr id="0" name=""/>
        <dsp:cNvSpPr/>
      </dsp:nvSpPr>
      <dsp:spPr>
        <a:xfrm>
          <a:off x="2842834" y="941101"/>
          <a:ext cx="1232032" cy="1231950"/>
        </a:xfrm>
        <a:prstGeom prst="ellipse">
          <a:avLst/>
        </a:prstGeom>
        <a:gradFill rotWithShape="0">
          <a:gsLst>
            <a:gs pos="0">
              <a:schemeClr val="accent1">
                <a:tint val="50000"/>
                <a:alpha val="90000"/>
                <a:hueOff val="-7821"/>
                <a:satOff val="-3199"/>
                <a:lumOff val="11768"/>
                <a:alphaOff val="-40000"/>
                <a:tint val="97000"/>
                <a:satMod val="115000"/>
                <a:lumMod val="114000"/>
              </a:schemeClr>
            </a:gs>
            <a:gs pos="60000">
              <a:schemeClr val="accent1">
                <a:tint val="50000"/>
                <a:alpha val="90000"/>
                <a:hueOff val="-7821"/>
                <a:satOff val="-3199"/>
                <a:lumOff val="11768"/>
                <a:alphaOff val="-40000"/>
                <a:tint val="100000"/>
                <a:shade val="96000"/>
                <a:satMod val="100000"/>
                <a:lumMod val="108000"/>
              </a:schemeClr>
            </a:gs>
            <a:gs pos="100000">
              <a:schemeClr val="accent1">
                <a:tint val="50000"/>
                <a:alpha val="90000"/>
                <a:hueOff val="-7821"/>
                <a:satOff val="-3199"/>
                <a:lumOff val="11768"/>
                <a:alphaOff val="-4000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3B414-AEEF-41E9-97E0-5D26E6D7A85C}">
      <dsp:nvSpPr>
        <dsp:cNvPr id="0" name=""/>
        <dsp:cNvSpPr/>
      </dsp:nvSpPr>
      <dsp:spPr>
        <a:xfrm>
          <a:off x="1637918" y="0"/>
          <a:ext cx="4069080" cy="4069080"/>
        </a:xfrm>
        <a:prstGeom prst="triangle">
          <a:avLst/>
        </a:prstGeom>
        <a:gradFill rotWithShape="0">
          <a:gsLst>
            <a:gs pos="0">
              <a:schemeClr val="accent1">
                <a:alpha val="90000"/>
                <a:hueOff val="0"/>
                <a:satOff val="0"/>
                <a:lumOff val="0"/>
                <a:alphaOff val="0"/>
                <a:tint val="97000"/>
                <a:satMod val="115000"/>
                <a:lumMod val="114000"/>
              </a:schemeClr>
            </a:gs>
            <a:gs pos="60000">
              <a:schemeClr val="accent1">
                <a:alpha val="90000"/>
                <a:hueOff val="0"/>
                <a:satOff val="0"/>
                <a:lumOff val="0"/>
                <a:alphaOff val="0"/>
                <a:tint val="100000"/>
                <a:shade val="96000"/>
                <a:satMod val="100000"/>
                <a:lumMod val="108000"/>
              </a:schemeClr>
            </a:gs>
            <a:gs pos="100000">
              <a:schemeClr val="accent1">
                <a:alpha val="90000"/>
                <a:hueOff val="0"/>
                <a:satOff val="0"/>
                <a:lumOff val="0"/>
                <a:alphaOff val="0"/>
                <a:shade val="91000"/>
                <a:satMod val="100000"/>
              </a:schemeClr>
            </a:gs>
          </a:gsLst>
          <a:lin ang="5400000" scaled="0"/>
        </a:gradFill>
        <a:ln>
          <a:noFill/>
        </a:ln>
        <a:effectLst>
          <a:outerShdw blurRad="50800" dist="31750" dir="5400000" sy="98000" rotWithShape="0">
            <a:srgbClr val="000000">
              <a:alpha val="47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74BBA91-105C-4A62-8F74-436C95779A1C}">
      <dsp:nvSpPr>
        <dsp:cNvPr id="0" name=""/>
        <dsp:cNvSpPr/>
      </dsp:nvSpPr>
      <dsp:spPr>
        <a:xfrm>
          <a:off x="3672458" y="407305"/>
          <a:ext cx="2644902" cy="578572"/>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ln>
        <a:effectLst>
          <a:outerShdw blurRad="50800" dist="31750" dir="5400000" sy="98000" rotWithShape="0">
            <a:srgbClr val="000000">
              <a:alpha val="47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solidFill>
                <a:srgbClr val="002060"/>
              </a:solidFill>
            </a:rPr>
            <a:t>Genetic factors </a:t>
          </a:r>
        </a:p>
      </dsp:txBody>
      <dsp:txXfrm>
        <a:off x="3700702" y="435549"/>
        <a:ext cx="2588414" cy="522084"/>
      </dsp:txXfrm>
    </dsp:sp>
    <dsp:sp modelId="{A4222CB9-5683-4865-A9C8-F7DB058FED87}">
      <dsp:nvSpPr>
        <dsp:cNvPr id="0" name=""/>
        <dsp:cNvSpPr/>
      </dsp:nvSpPr>
      <dsp:spPr>
        <a:xfrm>
          <a:off x="3672458" y="1058199"/>
          <a:ext cx="2644902" cy="578572"/>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10000"/>
            </a:schemeClr>
          </a:solidFill>
          <a:prstDash val="solid"/>
        </a:ln>
        <a:effectLst>
          <a:outerShdw blurRad="50800" dist="31750" dir="5400000" sy="98000" rotWithShape="0">
            <a:srgbClr val="000000">
              <a:alpha val="47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solidFill>
                <a:srgbClr val="002060"/>
              </a:solidFill>
            </a:rPr>
            <a:t>Age </a:t>
          </a:r>
        </a:p>
      </dsp:txBody>
      <dsp:txXfrm>
        <a:off x="3700702" y="1086443"/>
        <a:ext cx="2588414" cy="522084"/>
      </dsp:txXfrm>
    </dsp:sp>
    <dsp:sp modelId="{2CB5EA4F-9990-4114-9D61-FBA1100183D2}">
      <dsp:nvSpPr>
        <dsp:cNvPr id="0" name=""/>
        <dsp:cNvSpPr/>
      </dsp:nvSpPr>
      <dsp:spPr>
        <a:xfrm>
          <a:off x="3672458" y="1709093"/>
          <a:ext cx="2644902" cy="578572"/>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0000"/>
            </a:schemeClr>
          </a:solidFill>
          <a:prstDash val="solid"/>
        </a:ln>
        <a:effectLst>
          <a:outerShdw blurRad="50800" dist="31750" dir="5400000" sy="98000" rotWithShape="0">
            <a:srgbClr val="000000">
              <a:alpha val="47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a:solidFill>
                <a:srgbClr val="002060"/>
              </a:solidFill>
            </a:rPr>
            <a:t>Gender </a:t>
          </a:r>
        </a:p>
      </dsp:txBody>
      <dsp:txXfrm>
        <a:off x="3700702" y="1737337"/>
        <a:ext cx="2588414" cy="522084"/>
      </dsp:txXfrm>
    </dsp:sp>
    <dsp:sp modelId="{5B6C1899-7ACC-4674-968A-77F26329A179}">
      <dsp:nvSpPr>
        <dsp:cNvPr id="0" name=""/>
        <dsp:cNvSpPr/>
      </dsp:nvSpPr>
      <dsp:spPr>
        <a:xfrm>
          <a:off x="3672458" y="2359986"/>
          <a:ext cx="2644902" cy="578572"/>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30000"/>
            </a:schemeClr>
          </a:solidFill>
          <a:prstDash val="solid"/>
        </a:ln>
        <a:effectLst>
          <a:outerShdw blurRad="50800" dist="31750" dir="5400000" sy="98000" rotWithShape="0">
            <a:srgbClr val="000000">
              <a:alpha val="47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solidFill>
                <a:srgbClr val="002060"/>
              </a:solidFill>
            </a:rPr>
            <a:t>Socioeconomic status </a:t>
          </a:r>
        </a:p>
      </dsp:txBody>
      <dsp:txXfrm>
        <a:off x="3700702" y="2388230"/>
        <a:ext cx="2588414" cy="522084"/>
      </dsp:txXfrm>
    </dsp:sp>
    <dsp:sp modelId="{001C5FBD-AAB0-47DA-8E23-BD5673AF25C5}">
      <dsp:nvSpPr>
        <dsp:cNvPr id="0" name=""/>
        <dsp:cNvSpPr/>
      </dsp:nvSpPr>
      <dsp:spPr>
        <a:xfrm>
          <a:off x="3672458" y="3010880"/>
          <a:ext cx="2644902" cy="578572"/>
        </a:xfrm>
        <a:prstGeom prst="round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ln>
        <a:effectLst>
          <a:outerShdw blurRad="50800" dist="31750" dir="5400000" sy="98000" rotWithShape="0">
            <a:srgbClr val="000000">
              <a:alpha val="47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IN" sz="2400" kern="1200" dirty="0">
              <a:solidFill>
                <a:srgbClr val="002060"/>
              </a:solidFill>
            </a:rPr>
            <a:t>Stress </a:t>
          </a:r>
        </a:p>
      </dsp:txBody>
      <dsp:txXfrm>
        <a:off x="3700702" y="3039124"/>
        <a:ext cx="2588414" cy="5220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D8104-501E-412E-A1BB-32E9C4F27764}">
      <dsp:nvSpPr>
        <dsp:cNvPr id="0" name=""/>
        <dsp:cNvSpPr/>
      </dsp:nvSpPr>
      <dsp:spPr>
        <a:xfrm>
          <a:off x="2650666" y="114233"/>
          <a:ext cx="2653946" cy="2363454"/>
        </a:xfrm>
        <a:prstGeom prst="ellipse">
          <a:avLst/>
        </a:prstGeom>
        <a:gradFill rotWithShape="0">
          <a:gsLst>
            <a:gs pos="0">
              <a:schemeClr val="accent3">
                <a:alpha val="50000"/>
                <a:hueOff val="0"/>
                <a:satOff val="0"/>
                <a:lumOff val="0"/>
                <a:alphaOff val="0"/>
                <a:tint val="97000"/>
                <a:satMod val="115000"/>
                <a:lumMod val="114000"/>
              </a:schemeClr>
            </a:gs>
            <a:gs pos="60000">
              <a:schemeClr val="accent3">
                <a:alpha val="50000"/>
                <a:hueOff val="0"/>
                <a:satOff val="0"/>
                <a:lumOff val="0"/>
                <a:alphaOff val="0"/>
                <a:tint val="100000"/>
                <a:shade val="96000"/>
                <a:satMod val="100000"/>
                <a:lumMod val="108000"/>
              </a:schemeClr>
            </a:gs>
            <a:gs pos="100000">
              <a:schemeClr val="accent3">
                <a:alpha val="50000"/>
                <a:hueOff val="0"/>
                <a:satOff val="0"/>
                <a:lumOff val="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IN" sz="2000" b="1" kern="1200">
              <a:solidFill>
                <a:srgbClr val="7030A0"/>
              </a:solidFill>
            </a:rPr>
            <a:t>HIV/AIDS </a:t>
          </a:r>
        </a:p>
      </dsp:txBody>
      <dsp:txXfrm>
        <a:off x="3004526" y="527838"/>
        <a:ext cx="1946227" cy="1063554"/>
      </dsp:txXfrm>
    </dsp:sp>
    <dsp:sp modelId="{79CB5F7C-98A4-44EC-B46D-1F1484B5CF3C}">
      <dsp:nvSpPr>
        <dsp:cNvPr id="0" name=""/>
        <dsp:cNvSpPr/>
      </dsp:nvSpPr>
      <dsp:spPr>
        <a:xfrm>
          <a:off x="3503479" y="1591392"/>
          <a:ext cx="2653946" cy="2363454"/>
        </a:xfrm>
        <a:prstGeom prst="ellipse">
          <a:avLst/>
        </a:prstGeom>
        <a:gradFill rotWithShape="0">
          <a:gsLst>
            <a:gs pos="0">
              <a:schemeClr val="accent3">
                <a:alpha val="50000"/>
                <a:hueOff val="1270596"/>
                <a:satOff val="-12860"/>
                <a:lumOff val="-490"/>
                <a:alphaOff val="0"/>
                <a:tint val="97000"/>
                <a:satMod val="115000"/>
                <a:lumMod val="114000"/>
              </a:schemeClr>
            </a:gs>
            <a:gs pos="60000">
              <a:schemeClr val="accent3">
                <a:alpha val="50000"/>
                <a:hueOff val="1270596"/>
                <a:satOff val="-12860"/>
                <a:lumOff val="-490"/>
                <a:alphaOff val="0"/>
                <a:tint val="100000"/>
                <a:shade val="96000"/>
                <a:satMod val="100000"/>
                <a:lumMod val="108000"/>
              </a:schemeClr>
            </a:gs>
            <a:gs pos="100000">
              <a:schemeClr val="accent3">
                <a:alpha val="50000"/>
                <a:hueOff val="1270596"/>
                <a:satOff val="-12860"/>
                <a:lumOff val="-49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IN" sz="1800" b="1" kern="1200" dirty="0">
              <a:solidFill>
                <a:srgbClr val="7030A0"/>
              </a:solidFill>
            </a:rPr>
            <a:t>Osteoporosis </a:t>
          </a:r>
        </a:p>
      </dsp:txBody>
      <dsp:txXfrm>
        <a:off x="4315145" y="2201951"/>
        <a:ext cx="1592367" cy="1299899"/>
      </dsp:txXfrm>
    </dsp:sp>
    <dsp:sp modelId="{1516D21E-F1E1-458F-AF22-193633E626C9}">
      <dsp:nvSpPr>
        <dsp:cNvPr id="0" name=""/>
        <dsp:cNvSpPr/>
      </dsp:nvSpPr>
      <dsp:spPr>
        <a:xfrm>
          <a:off x="1797853" y="1591392"/>
          <a:ext cx="2653946" cy="2363454"/>
        </a:xfrm>
        <a:prstGeom prst="ellipse">
          <a:avLst/>
        </a:prstGeom>
        <a:gradFill rotWithShape="0">
          <a:gsLst>
            <a:gs pos="0">
              <a:schemeClr val="accent3">
                <a:alpha val="50000"/>
                <a:hueOff val="2541193"/>
                <a:satOff val="-25720"/>
                <a:lumOff val="-980"/>
                <a:alphaOff val="0"/>
                <a:tint val="97000"/>
                <a:satMod val="115000"/>
                <a:lumMod val="114000"/>
              </a:schemeClr>
            </a:gs>
            <a:gs pos="60000">
              <a:schemeClr val="accent3">
                <a:alpha val="50000"/>
                <a:hueOff val="2541193"/>
                <a:satOff val="-25720"/>
                <a:lumOff val="-980"/>
                <a:alphaOff val="0"/>
                <a:tint val="100000"/>
                <a:shade val="96000"/>
                <a:satMod val="100000"/>
                <a:lumMod val="108000"/>
              </a:schemeClr>
            </a:gs>
            <a:gs pos="100000">
              <a:schemeClr val="accent3">
                <a:alpha val="50000"/>
                <a:hueOff val="2541193"/>
                <a:satOff val="-25720"/>
                <a:lumOff val="-98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IN" sz="2000" b="1" kern="1200" dirty="0">
              <a:solidFill>
                <a:srgbClr val="7030A0"/>
              </a:solidFill>
            </a:rPr>
            <a:t>Infrequent dental visits </a:t>
          </a:r>
        </a:p>
      </dsp:txBody>
      <dsp:txXfrm>
        <a:off x="2047767" y="2201951"/>
        <a:ext cx="1592367" cy="12998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FB440D2F-99A6-4540-9C06-32C59F91974D}" type="datetimeFigureOut">
              <a:rPr lang="en-IN" smtClean="0"/>
              <a:t>07-07-2022</a:t>
            </a:fld>
            <a:endParaRPr lang="en-IN"/>
          </a:p>
        </p:txBody>
      </p:sp>
      <p:sp>
        <p:nvSpPr>
          <p:cNvPr id="5" name="Footer Placeholder 4"/>
          <p:cNvSpPr>
            <a:spLocks noGrp="1"/>
          </p:cNvSpPr>
          <p:nvPr>
            <p:ph type="ftr" sz="quarter" idx="11"/>
          </p:nvPr>
        </p:nvSpPr>
        <p:spPr>
          <a:xfrm>
            <a:off x="914400" y="4323846"/>
            <a:ext cx="4880610" cy="365125"/>
          </a:xfrm>
        </p:spPr>
        <p:txBody>
          <a:bodyPr/>
          <a:lstStyle/>
          <a:p>
            <a:endParaRPr lang="en-IN"/>
          </a:p>
        </p:txBody>
      </p:sp>
      <p:sp>
        <p:nvSpPr>
          <p:cNvPr id="6" name="Slide Number Placeholder 5"/>
          <p:cNvSpPr>
            <a:spLocks noGrp="1"/>
          </p:cNvSpPr>
          <p:nvPr>
            <p:ph type="sldNum" sz="quarter" idx="12"/>
          </p:nvPr>
        </p:nvSpPr>
        <p:spPr>
          <a:xfrm>
            <a:off x="6057900" y="1430867"/>
            <a:ext cx="2171700" cy="365125"/>
          </a:xfrm>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407963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40D2F-99A6-4540-9C06-32C59F91974D}" type="datetimeFigureOut">
              <a:rPr lang="en-IN" smtClean="0"/>
              <a:t>07-07-2022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135660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B440D2F-99A6-4540-9C06-32C59F91974D}" type="datetimeFigureOut">
              <a:rPr lang="en-IN" smtClean="0"/>
              <a:t>07-07-2022</a:t>
            </a:fld>
            <a:endParaRPr lang="en-IN"/>
          </a:p>
        </p:txBody>
      </p:sp>
      <p:sp>
        <p:nvSpPr>
          <p:cNvPr id="6" name="Footer Placeholder 5"/>
          <p:cNvSpPr>
            <a:spLocks noGrp="1"/>
          </p:cNvSpPr>
          <p:nvPr>
            <p:ph type="ftr" sz="quarter" idx="11"/>
          </p:nvPr>
        </p:nvSpPr>
        <p:spPr>
          <a:xfrm>
            <a:off x="594360" y="381001"/>
            <a:ext cx="4830656" cy="365125"/>
          </a:xfrm>
        </p:spPr>
        <p:txBody>
          <a:bodyPr/>
          <a:lstStyle/>
          <a:p>
            <a:endParaRPr lang="en-IN"/>
          </a:p>
        </p:txBody>
      </p:sp>
      <p:sp>
        <p:nvSpPr>
          <p:cNvPr id="7" name="Slide Number Placeholder 6"/>
          <p:cNvSpPr>
            <a:spLocks noGrp="1"/>
          </p:cNvSpPr>
          <p:nvPr>
            <p:ph type="sldNum" sz="quarter" idx="12"/>
          </p:nvPr>
        </p:nvSpPr>
        <p:spPr>
          <a:xfrm>
            <a:off x="7882466" y="381001"/>
            <a:ext cx="667174" cy="365125"/>
          </a:xfrm>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156471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FB440D2F-99A6-4540-9C06-32C59F91974D}" type="datetimeFigureOut">
              <a:rPr lang="en-IN" smtClean="0"/>
              <a:t>07-07-2022</a:t>
            </a:fld>
            <a:endParaRPr lang="en-IN"/>
          </a:p>
        </p:txBody>
      </p:sp>
      <p:sp>
        <p:nvSpPr>
          <p:cNvPr id="6" name="Footer Placeholder 5"/>
          <p:cNvSpPr>
            <a:spLocks noGrp="1"/>
          </p:cNvSpPr>
          <p:nvPr>
            <p:ph type="ftr" sz="quarter" idx="11"/>
          </p:nvPr>
        </p:nvSpPr>
        <p:spPr>
          <a:xfrm>
            <a:off x="594360" y="379438"/>
            <a:ext cx="4830656" cy="365125"/>
          </a:xfrm>
        </p:spPr>
        <p:txBody>
          <a:bodyPr/>
          <a:lstStyle/>
          <a:p>
            <a:endParaRPr lang="en-IN"/>
          </a:p>
        </p:txBody>
      </p:sp>
      <p:sp>
        <p:nvSpPr>
          <p:cNvPr id="7" name="Slide Number Placeholder 6"/>
          <p:cNvSpPr>
            <a:spLocks noGrp="1"/>
          </p:cNvSpPr>
          <p:nvPr>
            <p:ph type="sldNum" sz="quarter" idx="12"/>
          </p:nvPr>
        </p:nvSpPr>
        <p:spPr>
          <a:xfrm>
            <a:off x="7882466" y="381001"/>
            <a:ext cx="667174" cy="365125"/>
          </a:xfrm>
        </p:spPr>
        <p:txBody>
          <a:bodyPr/>
          <a:lstStyle/>
          <a:p>
            <a:fld id="{2D6615BC-BAF1-4E7A-B891-7A031B05B298}" type="slidenum">
              <a:rPr lang="en-IN" smtClean="0"/>
              <a:t>‹#›</a:t>
            </a:fld>
            <a:endParaRPr lang="en-IN"/>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9022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FB440D2F-99A6-4540-9C06-32C59F91974D}" type="datetimeFigureOut">
              <a:rPr lang="en-IN" smtClean="0"/>
              <a:t>07-07-2022</a:t>
            </a:fld>
            <a:endParaRPr lang="en-IN"/>
          </a:p>
        </p:txBody>
      </p:sp>
      <p:sp>
        <p:nvSpPr>
          <p:cNvPr id="6" name="Footer Placeholder 5"/>
          <p:cNvSpPr>
            <a:spLocks noGrp="1"/>
          </p:cNvSpPr>
          <p:nvPr>
            <p:ph type="ftr" sz="quarter" idx="11"/>
          </p:nvPr>
        </p:nvSpPr>
        <p:spPr>
          <a:xfrm>
            <a:off x="594360" y="378884"/>
            <a:ext cx="4830656" cy="365125"/>
          </a:xfrm>
        </p:spPr>
        <p:txBody>
          <a:bodyPr/>
          <a:lstStyle/>
          <a:p>
            <a:endParaRPr lang="en-IN"/>
          </a:p>
        </p:txBody>
      </p:sp>
      <p:sp>
        <p:nvSpPr>
          <p:cNvPr id="7" name="Slide Number Placeholder 6"/>
          <p:cNvSpPr>
            <a:spLocks noGrp="1"/>
          </p:cNvSpPr>
          <p:nvPr>
            <p:ph type="sldNum" sz="quarter" idx="12"/>
          </p:nvPr>
        </p:nvSpPr>
        <p:spPr>
          <a:xfrm>
            <a:off x="7882466" y="381001"/>
            <a:ext cx="667174" cy="365125"/>
          </a:xfrm>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1812329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B440D2F-99A6-4540-9C06-32C59F91974D}" type="datetimeFigureOut">
              <a:rPr lang="en-IN" smtClean="0"/>
              <a:t>07-07-2022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3175037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B440D2F-99A6-4540-9C06-32C59F91974D}" type="datetimeFigureOut">
              <a:rPr lang="en-IN" smtClean="0"/>
              <a:t>07-07-2022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1408331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40D2F-99A6-4540-9C06-32C59F91974D}" type="datetimeFigureOut">
              <a:rPr lang="en-IN" smtClean="0"/>
              <a:t>07-07-2022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1150924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B440D2F-99A6-4540-9C06-32C59F91974D}" type="datetimeFigureOut">
              <a:rPr lang="en-IN" smtClean="0"/>
              <a:t>07-07-2022</a:t>
            </a:fld>
            <a:endParaRPr lang="en-IN"/>
          </a:p>
        </p:txBody>
      </p:sp>
      <p:sp>
        <p:nvSpPr>
          <p:cNvPr id="5" name="Footer Placeholder 4"/>
          <p:cNvSpPr>
            <a:spLocks noGrp="1"/>
          </p:cNvSpPr>
          <p:nvPr>
            <p:ph type="ftr" sz="quarter" idx="11"/>
          </p:nvPr>
        </p:nvSpPr>
        <p:spPr>
          <a:xfrm>
            <a:off x="594360" y="381001"/>
            <a:ext cx="4830656" cy="365125"/>
          </a:xfrm>
        </p:spPr>
        <p:txBody>
          <a:bodyPr/>
          <a:lstStyle/>
          <a:p>
            <a:endParaRPr lang="en-IN"/>
          </a:p>
        </p:txBody>
      </p:sp>
      <p:sp>
        <p:nvSpPr>
          <p:cNvPr id="6" name="Slide Number Placeholder 5"/>
          <p:cNvSpPr>
            <a:spLocks noGrp="1"/>
          </p:cNvSpPr>
          <p:nvPr>
            <p:ph type="sldNum" sz="quarter" idx="12"/>
          </p:nvPr>
        </p:nvSpPr>
        <p:spPr>
          <a:xfrm>
            <a:off x="7882466" y="381001"/>
            <a:ext cx="667174" cy="365125"/>
          </a:xfrm>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26992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40D2F-99A6-4540-9C06-32C59F91974D}" type="datetimeFigureOut">
              <a:rPr lang="en-IN" smtClean="0"/>
              <a:t>07-07-2022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309293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FB440D2F-99A6-4540-9C06-32C59F91974D}" type="datetimeFigureOut">
              <a:rPr lang="en-IN" smtClean="0"/>
              <a:t>07-07-2022</a:t>
            </a:fld>
            <a:endParaRPr lang="en-IN"/>
          </a:p>
        </p:txBody>
      </p:sp>
      <p:sp>
        <p:nvSpPr>
          <p:cNvPr id="5" name="Footer Placeholder 4"/>
          <p:cNvSpPr>
            <a:spLocks noGrp="1"/>
          </p:cNvSpPr>
          <p:nvPr>
            <p:ph type="ftr" sz="quarter" idx="11"/>
          </p:nvPr>
        </p:nvSpPr>
        <p:spPr>
          <a:xfrm>
            <a:off x="594360" y="381001"/>
            <a:ext cx="4830656" cy="365125"/>
          </a:xfrm>
        </p:spPr>
        <p:txBody>
          <a:bodyPr/>
          <a:lstStyle/>
          <a:p>
            <a:endParaRPr lang="en-IN"/>
          </a:p>
        </p:txBody>
      </p:sp>
      <p:sp>
        <p:nvSpPr>
          <p:cNvPr id="6" name="Slide Number Placeholder 5"/>
          <p:cNvSpPr>
            <a:spLocks noGrp="1"/>
          </p:cNvSpPr>
          <p:nvPr>
            <p:ph type="sldNum" sz="quarter" idx="12"/>
          </p:nvPr>
        </p:nvSpPr>
        <p:spPr>
          <a:xfrm>
            <a:off x="7882466" y="381001"/>
            <a:ext cx="667173" cy="365125"/>
          </a:xfrm>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13861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40D2F-99A6-4540-9C06-32C59F91974D}" type="datetimeFigureOut">
              <a:rPr lang="en-IN" smtClean="0"/>
              <a:t>07-07-2022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283844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40D2F-99A6-4540-9C06-32C59F91974D}" type="datetimeFigureOut">
              <a:rPr lang="en-IN" smtClean="0"/>
              <a:t>07-07-2022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112994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40D2F-99A6-4540-9C06-32C59F91974D}" type="datetimeFigureOut">
              <a:rPr lang="en-IN" smtClean="0"/>
              <a:t>07-07-2022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179142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40D2F-99A6-4540-9C06-32C59F91974D}" type="datetimeFigureOut">
              <a:rPr lang="en-IN" smtClean="0"/>
              <a:t>07-07-2022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390208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40D2F-99A6-4540-9C06-32C59F91974D}" type="datetimeFigureOut">
              <a:rPr lang="en-IN" smtClean="0"/>
              <a:t>07-07-2022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23896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40D2F-99A6-4540-9C06-32C59F91974D}" type="datetimeFigureOut">
              <a:rPr lang="en-IN" smtClean="0"/>
              <a:t>07-07-2022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6615BC-BAF1-4E7A-B891-7A031B05B298}" type="slidenum">
              <a:rPr lang="en-IN" smtClean="0"/>
              <a:t>‹#›</a:t>
            </a:fld>
            <a:endParaRPr lang="en-IN"/>
          </a:p>
        </p:txBody>
      </p:sp>
    </p:spTree>
    <p:extLst>
      <p:ext uri="{BB962C8B-B14F-4D97-AF65-F5344CB8AC3E}">
        <p14:creationId xmlns:p14="http://schemas.microsoft.com/office/powerpoint/2010/main" val="186232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440D2F-99A6-4540-9C06-32C59F91974D}" type="datetimeFigureOut">
              <a:rPr lang="en-IN" smtClean="0"/>
              <a:t>07-07-2022</a:t>
            </a:fld>
            <a:endParaRPr lang="en-IN"/>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D6615BC-BAF1-4E7A-B891-7A031B05B298}" type="slidenum">
              <a:rPr lang="en-IN" smtClean="0"/>
              <a:t>‹#›</a:t>
            </a:fld>
            <a:endParaRPr lang="en-IN"/>
          </a:p>
        </p:txBody>
      </p:sp>
    </p:spTree>
    <p:extLst>
      <p:ext uri="{BB962C8B-B14F-4D97-AF65-F5344CB8AC3E}">
        <p14:creationId xmlns:p14="http://schemas.microsoft.com/office/powerpoint/2010/main" val="94902895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48894" y="2962820"/>
            <a:ext cx="7315200" cy="1825096"/>
          </a:xfrm>
        </p:spPr>
        <p:txBody>
          <a:bodyPr/>
          <a:lstStyle/>
          <a:p>
            <a:r>
              <a:rPr lang="en-IN" dirty="0"/>
              <a:t>Risk Assessment </a:t>
            </a:r>
          </a:p>
        </p:txBody>
      </p:sp>
      <p:sp>
        <p:nvSpPr>
          <p:cNvPr id="5" name="TextBox 4">
            <a:extLst>
              <a:ext uri="{FF2B5EF4-FFF2-40B4-BE49-F238E27FC236}">
                <a16:creationId xmlns:a16="http://schemas.microsoft.com/office/drawing/2014/main" id="{BB08296D-C2A2-0BDA-F059-3C375FC51A8A}"/>
              </a:ext>
            </a:extLst>
          </p:cNvPr>
          <p:cNvSpPr txBox="1"/>
          <p:nvPr/>
        </p:nvSpPr>
        <p:spPr>
          <a:xfrm>
            <a:off x="1997242" y="4958425"/>
            <a:ext cx="4572000" cy="1200329"/>
          </a:xfrm>
          <a:prstGeom prst="rect">
            <a:avLst/>
          </a:prstGeom>
          <a:noFill/>
        </p:spPr>
        <p:txBody>
          <a:bodyPr wrap="square">
            <a:spAutoFit/>
          </a:bodyPr>
          <a:lstStyle/>
          <a:p>
            <a:r>
              <a:rPr lang="en-US" dirty="0">
                <a:latin typeface="Forte" panose="03060902040502070203" pitchFamily="66" charset="0"/>
              </a:rPr>
              <a:t>PRESENTED BY:</a:t>
            </a:r>
          </a:p>
          <a:p>
            <a:r>
              <a:rPr lang="en-US" dirty="0">
                <a:latin typeface="Forte" panose="03060902040502070203" pitchFamily="66" charset="0"/>
              </a:rPr>
              <a:t>Dr Sonika Bodhi</a:t>
            </a:r>
          </a:p>
          <a:p>
            <a:r>
              <a:rPr lang="en-US" dirty="0">
                <a:latin typeface="Forte" panose="03060902040502070203" pitchFamily="66" charset="0"/>
              </a:rPr>
              <a:t>Reader</a:t>
            </a:r>
          </a:p>
          <a:p>
            <a:r>
              <a:rPr lang="en-US" dirty="0">
                <a:latin typeface="Forte" panose="03060902040502070203" pitchFamily="66" charset="0"/>
              </a:rPr>
              <a:t>Dept. of Periodontology</a:t>
            </a:r>
          </a:p>
        </p:txBody>
      </p:sp>
      <p:pic>
        <p:nvPicPr>
          <p:cNvPr id="8" name="Picture 7" descr="rungta logo">
            <a:extLst>
              <a:ext uri="{FF2B5EF4-FFF2-40B4-BE49-F238E27FC236}">
                <a16:creationId xmlns:a16="http://schemas.microsoft.com/office/drawing/2014/main" id="{5C5CD142-0B16-B2FC-45C0-B4235199E0D7}"/>
              </a:ext>
            </a:extLst>
          </p:cNvPr>
          <p:cNvPicPr/>
          <p:nvPr/>
        </p:nvPicPr>
        <p:blipFill>
          <a:blip r:embed="rId2"/>
          <a:srcRect/>
          <a:stretch>
            <a:fillRect/>
          </a:stretch>
        </p:blipFill>
        <p:spPr bwMode="auto">
          <a:xfrm>
            <a:off x="3894326" y="2260716"/>
            <a:ext cx="1512168" cy="1233699"/>
          </a:xfrm>
          <a:prstGeom prst="rect">
            <a:avLst/>
          </a:prstGeom>
          <a:noFill/>
          <a:ln w="9525">
            <a:noFill/>
            <a:miter lim="800000"/>
            <a:headEnd/>
            <a:tailEnd/>
          </a:ln>
        </p:spPr>
      </p:pic>
      <p:sp>
        <p:nvSpPr>
          <p:cNvPr id="9" name="TextBox 8">
            <a:extLst>
              <a:ext uri="{FF2B5EF4-FFF2-40B4-BE49-F238E27FC236}">
                <a16:creationId xmlns:a16="http://schemas.microsoft.com/office/drawing/2014/main" id="{4524153F-BEF4-35BD-8B77-30885A01EF55}"/>
              </a:ext>
            </a:extLst>
          </p:cNvPr>
          <p:cNvSpPr txBox="1"/>
          <p:nvPr/>
        </p:nvSpPr>
        <p:spPr>
          <a:xfrm>
            <a:off x="1460136" y="832446"/>
            <a:ext cx="7077472" cy="1077218"/>
          </a:xfrm>
          <a:prstGeom prst="rect">
            <a:avLst/>
          </a:prstGeom>
          <a:noFill/>
        </p:spPr>
        <p:txBody>
          <a:bodyPr wrap="square">
            <a:spAutoFit/>
          </a:bodyPr>
          <a:lstStyle/>
          <a:p>
            <a:pPr algn="ctr"/>
            <a:r>
              <a:rPr lang="en-US" sz="3200" u="sng" dirty="0">
                <a:solidFill>
                  <a:srgbClr val="FF0000"/>
                </a:solidFill>
                <a:latin typeface="Forte" panose="03060902040502070203" pitchFamily="66" charset="0"/>
              </a:rPr>
              <a:t>RUNGTA COLLEGE OF DENTAL SCIENCES AND RESEARCH,BHILAI</a:t>
            </a:r>
          </a:p>
        </p:txBody>
      </p:sp>
    </p:spTree>
    <p:extLst>
      <p:ext uri="{BB962C8B-B14F-4D97-AF65-F5344CB8AC3E}">
        <p14:creationId xmlns:p14="http://schemas.microsoft.com/office/powerpoint/2010/main" val="79485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4735315"/>
              </p:ext>
            </p:extLst>
          </p:nvPr>
        </p:nvGraphicFramePr>
        <p:xfrm>
          <a:off x="594360" y="2194560"/>
          <a:ext cx="7955280" cy="406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4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US" b="1" i="1" dirty="0">
                <a:solidFill>
                  <a:srgbClr val="FF0000"/>
                </a:solidFill>
              </a:rPr>
              <a:t>Risk indicators </a:t>
            </a:r>
            <a:r>
              <a:rPr lang="en-US" dirty="0"/>
              <a:t>are </a:t>
            </a:r>
            <a:r>
              <a:rPr lang="en-US" i="1" dirty="0"/>
              <a:t>probable </a:t>
            </a:r>
            <a:r>
              <a:rPr lang="en-US" dirty="0"/>
              <a:t>or </a:t>
            </a:r>
            <a:r>
              <a:rPr lang="en-US" i="1" dirty="0"/>
              <a:t>putative </a:t>
            </a:r>
            <a:r>
              <a:rPr lang="en-US" dirty="0"/>
              <a:t>risk factors that have been identified in cross–sectional studies but not confirmed through longitudinal studies </a:t>
            </a:r>
          </a:p>
        </p:txBody>
      </p:sp>
    </p:spTree>
    <p:extLst>
      <p:ext uri="{BB962C8B-B14F-4D97-AF65-F5344CB8AC3E}">
        <p14:creationId xmlns:p14="http://schemas.microsoft.com/office/powerpoint/2010/main" val="269684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4405117"/>
              </p:ext>
            </p:extLst>
          </p:nvPr>
        </p:nvGraphicFramePr>
        <p:xfrm>
          <a:off x="594360" y="2194560"/>
          <a:ext cx="7955280" cy="406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303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US" b="1" i="1" dirty="0">
                <a:solidFill>
                  <a:srgbClr val="FF0000"/>
                </a:solidFill>
              </a:rPr>
              <a:t>Risk predictors/markers</a:t>
            </a:r>
            <a:r>
              <a:rPr lang="en-US" i="1" dirty="0"/>
              <a:t>, </a:t>
            </a:r>
            <a:r>
              <a:rPr lang="en-US" dirty="0"/>
              <a:t>although associated with increased risk for disease, do not cause the disease. </a:t>
            </a:r>
          </a:p>
          <a:p>
            <a:pPr algn="just">
              <a:lnSpc>
                <a:spcPct val="150000"/>
              </a:lnSpc>
            </a:pPr>
            <a:r>
              <a:rPr lang="en-US" dirty="0"/>
              <a:t>These factors also are identified in cross-sectional and longitudinal studies </a:t>
            </a:r>
            <a:endParaRPr lang="en-IN" dirty="0"/>
          </a:p>
        </p:txBody>
      </p:sp>
    </p:spTree>
    <p:extLst>
      <p:ext uri="{BB962C8B-B14F-4D97-AF65-F5344CB8AC3E}">
        <p14:creationId xmlns:p14="http://schemas.microsoft.com/office/powerpoint/2010/main" val="76674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3911560"/>
              </p:ext>
            </p:extLst>
          </p:nvPr>
        </p:nvGraphicFramePr>
        <p:xfrm>
          <a:off x="594360" y="2194560"/>
          <a:ext cx="7955280" cy="406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11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FACTORS FOR PERIODONTAL DISEASE </a:t>
            </a:r>
            <a:endParaRPr lang="en-IN" dirty="0"/>
          </a:p>
        </p:txBody>
      </p:sp>
      <p:sp>
        <p:nvSpPr>
          <p:cNvPr id="3" name="Content Placeholder 2"/>
          <p:cNvSpPr>
            <a:spLocks noGrp="1"/>
          </p:cNvSpPr>
          <p:nvPr>
            <p:ph idx="1"/>
          </p:nvPr>
        </p:nvSpPr>
        <p:spPr/>
        <p:txBody>
          <a:bodyPr/>
          <a:lstStyle/>
          <a:p>
            <a:endParaRPr lang="en-IN" dirty="0"/>
          </a:p>
        </p:txBody>
      </p:sp>
      <p:graphicFrame>
        <p:nvGraphicFramePr>
          <p:cNvPr id="5" name="Content Placeholder 3"/>
          <p:cNvGraphicFramePr>
            <a:graphicFrameLocks/>
          </p:cNvGraphicFramePr>
          <p:nvPr>
            <p:extLst>
              <p:ext uri="{D42A27DB-BD31-4B8C-83A1-F6EECF244321}">
                <p14:modId xmlns:p14="http://schemas.microsoft.com/office/powerpoint/2010/main" val="2775939625"/>
              </p:ext>
            </p:extLst>
          </p:nvPr>
        </p:nvGraphicFramePr>
        <p:xfrm>
          <a:off x="746760" y="2346960"/>
          <a:ext cx="7955280" cy="406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896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IN" b="1" dirty="0">
                <a:solidFill>
                  <a:srgbClr val="C00000"/>
                </a:solidFill>
              </a:rPr>
              <a:t>Tobacco Smoking </a:t>
            </a:r>
          </a:p>
        </p:txBody>
      </p:sp>
      <p:sp>
        <p:nvSpPr>
          <p:cNvPr id="3" name="Content Placeholder 2"/>
          <p:cNvSpPr>
            <a:spLocks noGrp="1"/>
          </p:cNvSpPr>
          <p:nvPr>
            <p:ph idx="1"/>
          </p:nvPr>
        </p:nvSpPr>
        <p:spPr/>
        <p:txBody>
          <a:bodyPr>
            <a:normAutofit/>
          </a:bodyPr>
          <a:lstStyle/>
          <a:p>
            <a:pPr algn="just">
              <a:lnSpc>
                <a:spcPct val="150000"/>
              </a:lnSpc>
            </a:pPr>
            <a:r>
              <a:rPr lang="en-US" dirty="0"/>
              <a:t>well-established risk factor for periodontitis.</a:t>
            </a:r>
          </a:p>
          <a:p>
            <a:pPr algn="just">
              <a:lnSpc>
                <a:spcPct val="150000"/>
              </a:lnSpc>
            </a:pPr>
            <a:r>
              <a:rPr lang="en-US" dirty="0"/>
              <a:t>A direct relationship exists between smoking and the prevalence of periodontal disease </a:t>
            </a:r>
          </a:p>
          <a:p>
            <a:pPr algn="just">
              <a:lnSpc>
                <a:spcPct val="150000"/>
              </a:lnSpc>
            </a:pPr>
            <a:r>
              <a:rPr lang="en-US" dirty="0"/>
              <a:t>This association is independent of other factors, such as oral hygiene or age.</a:t>
            </a:r>
          </a:p>
        </p:txBody>
      </p:sp>
    </p:spTree>
    <p:extLst>
      <p:ext uri="{BB962C8B-B14F-4D97-AF65-F5344CB8AC3E}">
        <p14:creationId xmlns:p14="http://schemas.microsoft.com/office/powerpoint/2010/main" val="228139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lnSpc>
                <a:spcPct val="150000"/>
              </a:lnSpc>
            </a:pPr>
            <a:r>
              <a:rPr lang="en-US" dirty="0"/>
              <a:t>Studies comparing the response to periodontal therapy in smokers, previous smokers, and nonsmokers have shown that smoking has a negative impact on the response to therapy. </a:t>
            </a:r>
          </a:p>
          <a:p>
            <a:pPr algn="just">
              <a:lnSpc>
                <a:spcPct val="150000"/>
              </a:lnSpc>
            </a:pPr>
            <a:r>
              <a:rPr lang="en-US" dirty="0"/>
              <a:t>However, former smokers respond similarly to nonsmokers. </a:t>
            </a:r>
          </a:p>
          <a:p>
            <a:pPr algn="just">
              <a:lnSpc>
                <a:spcPct val="150000"/>
              </a:lnSpc>
            </a:pPr>
            <a:r>
              <a:rPr lang="en-US" dirty="0"/>
              <a:t>These studies demonstrate the therapeutic impact of intervention strategies on patients who smoke </a:t>
            </a:r>
            <a:endParaRPr lang="en-IN" dirty="0"/>
          </a:p>
        </p:txBody>
      </p:sp>
    </p:spTree>
    <p:extLst>
      <p:ext uri="{BB962C8B-B14F-4D97-AF65-F5344CB8AC3E}">
        <p14:creationId xmlns:p14="http://schemas.microsoft.com/office/powerpoint/2010/main" val="1575406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C00000"/>
                </a:solidFill>
              </a:rPr>
              <a:t>Diabetes </a:t>
            </a:r>
          </a:p>
        </p:txBody>
      </p:sp>
      <p:sp>
        <p:nvSpPr>
          <p:cNvPr id="3" name="Content Placeholder 2"/>
          <p:cNvSpPr>
            <a:spLocks noGrp="1"/>
          </p:cNvSpPr>
          <p:nvPr>
            <p:ph idx="1"/>
          </p:nvPr>
        </p:nvSpPr>
        <p:spPr/>
        <p:txBody>
          <a:bodyPr/>
          <a:lstStyle/>
          <a:p>
            <a:pPr algn="just">
              <a:lnSpc>
                <a:spcPct val="150000"/>
              </a:lnSpc>
            </a:pPr>
            <a:r>
              <a:rPr lang="en-US" dirty="0"/>
              <a:t>Diabetes is a clear risk factor for periodontitis.</a:t>
            </a:r>
          </a:p>
          <a:p>
            <a:pPr algn="just">
              <a:lnSpc>
                <a:spcPct val="150000"/>
              </a:lnSpc>
            </a:pPr>
            <a:r>
              <a:rPr lang="en-US" dirty="0"/>
              <a:t>Epidemiologic data demonstrate that the prevalence and severity of periodontitis are significantly higher in patients with type 1 or type 2 diabetes mellitus than in those without diabetes, and that the level of diabetic control is an important variable in this relationship </a:t>
            </a:r>
            <a:endParaRPr lang="en-IN" dirty="0"/>
          </a:p>
        </p:txBody>
      </p:sp>
    </p:spTree>
    <p:extLst>
      <p:ext uri="{BB962C8B-B14F-4D97-AF65-F5344CB8AC3E}">
        <p14:creationId xmlns:p14="http://schemas.microsoft.com/office/powerpoint/2010/main" val="244102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rgbClr val="C00000"/>
                </a:solidFill>
              </a:rPr>
              <a:t>Pathogenic Bacteria and Microbial Tooth Deposits </a:t>
            </a:r>
            <a:endParaRPr lang="en-IN" sz="2400" dirty="0">
              <a:solidFill>
                <a:srgbClr val="C00000"/>
              </a:solidFill>
            </a:endParaRPr>
          </a:p>
        </p:txBody>
      </p:sp>
      <p:sp>
        <p:nvSpPr>
          <p:cNvPr id="3" name="Content Placeholder 2"/>
          <p:cNvSpPr>
            <a:spLocks noGrp="1"/>
          </p:cNvSpPr>
          <p:nvPr>
            <p:ph idx="1"/>
          </p:nvPr>
        </p:nvSpPr>
        <p:spPr/>
        <p:txBody>
          <a:bodyPr>
            <a:normAutofit fontScale="92500"/>
          </a:bodyPr>
          <a:lstStyle/>
          <a:p>
            <a:pPr algn="just">
              <a:lnSpc>
                <a:spcPct val="150000"/>
              </a:lnSpc>
            </a:pPr>
            <a:r>
              <a:rPr lang="en-US" dirty="0"/>
              <a:t>accumulation of bacterial plaque at the gingival margin results in the development of gingivitis and that the gingivitis can be reversed with the implementation of oral hygiene measures. </a:t>
            </a:r>
          </a:p>
          <a:p>
            <a:pPr algn="just">
              <a:lnSpc>
                <a:spcPct val="150000"/>
              </a:lnSpc>
            </a:pPr>
            <a:r>
              <a:rPr lang="en-US" dirty="0"/>
              <a:t>Studies demonstrate a causal relationship between accumulation of bacterial plaque and gingival inflammation. </a:t>
            </a:r>
          </a:p>
          <a:p>
            <a:pPr algn="just">
              <a:lnSpc>
                <a:spcPct val="150000"/>
              </a:lnSpc>
            </a:pPr>
            <a:r>
              <a:rPr lang="en-US" dirty="0"/>
              <a:t>However, a causal relationship between plaque accumulation and </a:t>
            </a:r>
            <a:r>
              <a:rPr lang="en-US" i="1" dirty="0"/>
              <a:t>periodontitis </a:t>
            </a:r>
            <a:r>
              <a:rPr lang="en-US" dirty="0"/>
              <a:t>has been more difficult to establish. </a:t>
            </a:r>
            <a:endParaRPr lang="en-IN" dirty="0"/>
          </a:p>
        </p:txBody>
      </p:sp>
    </p:spTree>
    <p:extLst>
      <p:ext uri="{BB962C8B-B14F-4D97-AF65-F5344CB8AC3E}">
        <p14:creationId xmlns:p14="http://schemas.microsoft.com/office/powerpoint/2010/main" val="253506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SPECIFIC LEARNING OBJECTIVES</a:t>
            </a:r>
            <a:endParaRPr lang="en-IN"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8596277"/>
              </p:ext>
            </p:extLst>
          </p:nvPr>
        </p:nvGraphicFramePr>
        <p:xfrm>
          <a:off x="593725" y="2193925"/>
          <a:ext cx="7956549" cy="2550160"/>
        </p:xfrm>
        <a:graphic>
          <a:graphicData uri="http://schemas.openxmlformats.org/drawingml/2006/table">
            <a:tbl>
              <a:tblPr firstRow="1" bandRow="1">
                <a:tableStyleId>{5C22544A-7EE6-4342-B048-85BDC9FD1C3A}</a:tableStyleId>
              </a:tblPr>
              <a:tblGrid>
                <a:gridCol w="2652183">
                  <a:extLst>
                    <a:ext uri="{9D8B030D-6E8A-4147-A177-3AD203B41FA5}">
                      <a16:colId xmlns:a16="http://schemas.microsoft.com/office/drawing/2014/main" val="145223164"/>
                    </a:ext>
                  </a:extLst>
                </a:gridCol>
                <a:gridCol w="2652183">
                  <a:extLst>
                    <a:ext uri="{9D8B030D-6E8A-4147-A177-3AD203B41FA5}">
                      <a16:colId xmlns:a16="http://schemas.microsoft.com/office/drawing/2014/main" val="4043292897"/>
                    </a:ext>
                  </a:extLst>
                </a:gridCol>
                <a:gridCol w="2652183">
                  <a:extLst>
                    <a:ext uri="{9D8B030D-6E8A-4147-A177-3AD203B41FA5}">
                      <a16:colId xmlns:a16="http://schemas.microsoft.com/office/drawing/2014/main" val="1408518797"/>
                    </a:ext>
                  </a:extLst>
                </a:gridCol>
              </a:tblGrid>
              <a:tr h="370840">
                <a:tc>
                  <a:txBody>
                    <a:bodyPr/>
                    <a:lstStyle/>
                    <a:p>
                      <a:r>
                        <a:rPr lang="en-US" dirty="0"/>
                        <a:t>CORE AREAS</a:t>
                      </a:r>
                      <a:endParaRPr lang="en-IN" dirty="0"/>
                    </a:p>
                  </a:txBody>
                  <a:tcPr/>
                </a:tc>
                <a:tc>
                  <a:txBody>
                    <a:bodyPr/>
                    <a:lstStyle/>
                    <a:p>
                      <a:r>
                        <a:rPr lang="en-US" dirty="0"/>
                        <a:t>DOMAIN</a:t>
                      </a:r>
                      <a:endParaRPr lang="en-IN" dirty="0"/>
                    </a:p>
                  </a:txBody>
                  <a:tcPr/>
                </a:tc>
                <a:tc>
                  <a:txBody>
                    <a:bodyPr/>
                    <a:lstStyle/>
                    <a:p>
                      <a:r>
                        <a:rPr lang="en-US" dirty="0"/>
                        <a:t>CATEGORY</a:t>
                      </a:r>
                      <a:endParaRPr lang="en-IN" dirty="0"/>
                    </a:p>
                  </a:txBody>
                  <a:tcPr/>
                </a:tc>
                <a:extLst>
                  <a:ext uri="{0D108BD9-81ED-4DB2-BD59-A6C34878D82A}">
                    <a16:rowId xmlns:a16="http://schemas.microsoft.com/office/drawing/2014/main" val="2200734012"/>
                  </a:ext>
                </a:extLst>
              </a:tr>
              <a:tr h="370840">
                <a:tc>
                  <a:txBody>
                    <a:bodyPr/>
                    <a:lstStyle/>
                    <a:p>
                      <a:r>
                        <a:rPr lang="en-US" dirty="0"/>
                        <a:t>Introduction</a:t>
                      </a:r>
                    </a:p>
                  </a:txBody>
                  <a:tcPr/>
                </a:tc>
                <a:tc>
                  <a:txBody>
                    <a:bodyPr/>
                    <a:lstStyle/>
                    <a:p>
                      <a:r>
                        <a:rPr lang="en-US" dirty="0"/>
                        <a:t>Affective</a:t>
                      </a:r>
                      <a:endParaRPr lang="en-IN" dirty="0"/>
                    </a:p>
                  </a:txBody>
                  <a:tcPr/>
                </a:tc>
                <a:tc>
                  <a:txBody>
                    <a:bodyPr/>
                    <a:lstStyle/>
                    <a:p>
                      <a:r>
                        <a:rPr lang="en-US" dirty="0"/>
                        <a:t>Desire to know</a:t>
                      </a:r>
                      <a:endParaRPr lang="en-IN" dirty="0"/>
                    </a:p>
                  </a:txBody>
                  <a:tcPr/>
                </a:tc>
                <a:extLst>
                  <a:ext uri="{0D108BD9-81ED-4DB2-BD59-A6C34878D82A}">
                    <a16:rowId xmlns:a16="http://schemas.microsoft.com/office/drawing/2014/main" val="2284217719"/>
                  </a:ext>
                </a:extLst>
              </a:tr>
              <a:tr h="370840">
                <a:tc>
                  <a:txBody>
                    <a:bodyPr/>
                    <a:lstStyle/>
                    <a:p>
                      <a:pPr lvl="0"/>
                      <a:r>
                        <a:rPr lang="en-IN" sz="1800" dirty="0"/>
                        <a:t>Risk factor</a:t>
                      </a:r>
                    </a:p>
                  </a:txBody>
                  <a:tcPr/>
                </a:tc>
                <a:tc>
                  <a:txBody>
                    <a:bodyPr/>
                    <a:lstStyle/>
                    <a:p>
                      <a:r>
                        <a:rPr lang="en-US" dirty="0"/>
                        <a:t>Cognitive</a:t>
                      </a:r>
                      <a:endParaRPr lang="en-IN" dirty="0"/>
                    </a:p>
                  </a:txBody>
                  <a:tcPr/>
                </a:tc>
                <a:tc>
                  <a:txBody>
                    <a:bodyPr/>
                    <a:lstStyle/>
                    <a:p>
                      <a:r>
                        <a:rPr lang="en-US" dirty="0"/>
                        <a:t>Must to know</a:t>
                      </a:r>
                      <a:endParaRPr lang="en-IN" dirty="0"/>
                    </a:p>
                  </a:txBody>
                  <a:tcPr/>
                </a:tc>
                <a:extLst>
                  <a:ext uri="{0D108BD9-81ED-4DB2-BD59-A6C34878D82A}">
                    <a16:rowId xmlns:a16="http://schemas.microsoft.com/office/drawing/2014/main" val="1366591073"/>
                  </a:ext>
                </a:extLst>
              </a:tr>
              <a:tr h="370840">
                <a:tc>
                  <a:txBody>
                    <a:bodyPr/>
                    <a:lstStyle/>
                    <a:p>
                      <a:r>
                        <a:rPr lang="en-IN" sz="2000" dirty="0"/>
                        <a:t>Risk </a:t>
                      </a:r>
                      <a:r>
                        <a:rPr lang="en-IN" sz="1800" dirty="0"/>
                        <a:t>determinant</a:t>
                      </a:r>
                    </a:p>
                  </a:txBody>
                  <a:tcPr/>
                </a:tc>
                <a:tc>
                  <a:txBody>
                    <a:bodyPr/>
                    <a:lstStyle/>
                    <a:p>
                      <a:r>
                        <a:rPr lang="en-US" dirty="0"/>
                        <a:t>Cognitive</a:t>
                      </a:r>
                      <a:endParaRPr lang="en-IN" dirty="0"/>
                    </a:p>
                  </a:txBody>
                  <a:tcPr/>
                </a:tc>
                <a:tc>
                  <a:txBody>
                    <a:bodyPr/>
                    <a:lstStyle/>
                    <a:p>
                      <a:r>
                        <a:rPr lang="en-US" dirty="0"/>
                        <a:t>Must to know</a:t>
                      </a:r>
                      <a:endParaRPr lang="en-IN" dirty="0"/>
                    </a:p>
                  </a:txBody>
                  <a:tcPr/>
                </a:tc>
                <a:extLst>
                  <a:ext uri="{0D108BD9-81ED-4DB2-BD59-A6C34878D82A}">
                    <a16:rowId xmlns:a16="http://schemas.microsoft.com/office/drawing/2014/main" val="1476703964"/>
                  </a:ext>
                </a:extLst>
              </a:tr>
              <a:tr h="370840">
                <a:tc>
                  <a:txBody>
                    <a:bodyPr/>
                    <a:lstStyle/>
                    <a:p>
                      <a:pPr lvl="0"/>
                      <a:r>
                        <a:rPr lang="en-IN" sz="1800" dirty="0"/>
                        <a:t>Risk indicators</a:t>
                      </a:r>
                    </a:p>
                  </a:txBody>
                  <a:tcPr/>
                </a:tc>
                <a:tc>
                  <a:txBody>
                    <a:bodyPr/>
                    <a:lstStyle/>
                    <a:p>
                      <a:r>
                        <a:rPr lang="en-US" dirty="0"/>
                        <a:t>Cognitive</a:t>
                      </a:r>
                      <a:endParaRPr lang="en-IN" dirty="0"/>
                    </a:p>
                  </a:txBody>
                  <a:tcPr/>
                </a:tc>
                <a:tc>
                  <a:txBody>
                    <a:bodyPr/>
                    <a:lstStyle/>
                    <a:p>
                      <a:r>
                        <a:rPr lang="en-US" dirty="0"/>
                        <a:t>Must to know</a:t>
                      </a:r>
                      <a:endParaRPr lang="en-IN" dirty="0"/>
                    </a:p>
                  </a:txBody>
                  <a:tcPr/>
                </a:tc>
                <a:extLst>
                  <a:ext uri="{0D108BD9-81ED-4DB2-BD59-A6C34878D82A}">
                    <a16:rowId xmlns:a16="http://schemas.microsoft.com/office/drawing/2014/main" val="2234360328"/>
                  </a:ext>
                </a:extLst>
              </a:tr>
              <a:tr h="370840">
                <a:tc>
                  <a:txBody>
                    <a:bodyPr/>
                    <a:lstStyle/>
                    <a:p>
                      <a:r>
                        <a:rPr lang="en-IN" sz="2000" dirty="0"/>
                        <a:t>Risk </a:t>
                      </a:r>
                      <a:r>
                        <a:rPr lang="en-IN" sz="1800" dirty="0"/>
                        <a:t>markers/ predictors</a:t>
                      </a:r>
                    </a:p>
                  </a:txBody>
                  <a:tcPr/>
                </a:tc>
                <a:tc>
                  <a:txBody>
                    <a:bodyPr/>
                    <a:lstStyle/>
                    <a:p>
                      <a:r>
                        <a:rPr lang="en-US" dirty="0"/>
                        <a:t>Cognitive</a:t>
                      </a:r>
                      <a:endParaRPr lang="en-IN" dirty="0"/>
                    </a:p>
                  </a:txBody>
                  <a:tcPr/>
                </a:tc>
                <a:tc>
                  <a:txBody>
                    <a:bodyPr/>
                    <a:lstStyle/>
                    <a:p>
                      <a:r>
                        <a:rPr lang="en-US" dirty="0"/>
                        <a:t>Must to know</a:t>
                      </a:r>
                      <a:endParaRPr lang="en-IN" dirty="0"/>
                    </a:p>
                  </a:txBody>
                  <a:tcPr/>
                </a:tc>
                <a:extLst>
                  <a:ext uri="{0D108BD9-81ED-4DB2-BD59-A6C34878D82A}">
                    <a16:rowId xmlns:a16="http://schemas.microsoft.com/office/drawing/2014/main" val="213053277"/>
                  </a:ext>
                </a:extLst>
              </a:tr>
            </a:tbl>
          </a:graphicData>
        </a:graphic>
      </p:graphicFrame>
    </p:spTree>
    <p:extLst>
      <p:ext uri="{BB962C8B-B14F-4D97-AF65-F5344CB8AC3E}">
        <p14:creationId xmlns:p14="http://schemas.microsoft.com/office/powerpoint/2010/main" val="2268515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8262552"/>
              </p:ext>
            </p:extLst>
          </p:nvPr>
        </p:nvGraphicFramePr>
        <p:xfrm>
          <a:off x="593725" y="2193925"/>
          <a:ext cx="795655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267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US" dirty="0"/>
              <a:t>Often, patients with severe loss of attachment have minimal levels of bacterial plaque on the affected teeth, indicating that the </a:t>
            </a:r>
            <a:r>
              <a:rPr lang="en-US" i="1" dirty="0"/>
              <a:t>quantity </a:t>
            </a:r>
            <a:r>
              <a:rPr lang="en-US" dirty="0"/>
              <a:t>of plaque is not of major importance in the disease process. </a:t>
            </a:r>
          </a:p>
          <a:p>
            <a:pPr algn="just">
              <a:lnSpc>
                <a:spcPct val="150000"/>
              </a:lnSpc>
            </a:pPr>
            <a:r>
              <a:rPr lang="en-US" dirty="0"/>
              <a:t>However, although quantity may not indicate risk, there is evidence that the composition, or </a:t>
            </a:r>
            <a:r>
              <a:rPr lang="en-US" i="1" dirty="0"/>
              <a:t>quality</a:t>
            </a:r>
            <a:r>
              <a:rPr lang="en-US" dirty="0"/>
              <a:t>, of the complex plaque biofilm is of importance. </a:t>
            </a:r>
            <a:endParaRPr lang="en-IN" dirty="0"/>
          </a:p>
        </p:txBody>
      </p:sp>
    </p:spTree>
    <p:extLst>
      <p:ext uri="{BB962C8B-B14F-4D97-AF65-F5344CB8AC3E}">
        <p14:creationId xmlns:p14="http://schemas.microsoft.com/office/powerpoint/2010/main" val="954125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IN" dirty="0"/>
              <a:t>In terms of quality of plaque, three specific bacteria have been identified as etiologic agents for periodontitis: </a:t>
            </a:r>
          </a:p>
          <a:p>
            <a:pPr lvl="1" algn="just">
              <a:lnSpc>
                <a:spcPct val="150000"/>
              </a:lnSpc>
            </a:pPr>
            <a:r>
              <a:rPr lang="en-IN" b="1" i="1" dirty="0" err="1">
                <a:solidFill>
                  <a:srgbClr val="7030A0"/>
                </a:solidFill>
              </a:rPr>
              <a:t>Actinobacillus</a:t>
            </a:r>
            <a:r>
              <a:rPr lang="en-IN" b="1" i="1" dirty="0">
                <a:solidFill>
                  <a:srgbClr val="7030A0"/>
                </a:solidFill>
              </a:rPr>
              <a:t> </a:t>
            </a:r>
            <a:r>
              <a:rPr lang="en-IN" b="1" i="1" dirty="0" err="1">
                <a:solidFill>
                  <a:srgbClr val="7030A0"/>
                </a:solidFill>
              </a:rPr>
              <a:t>actinomycetemcomitans</a:t>
            </a:r>
            <a:r>
              <a:rPr lang="en-IN" b="1" i="1" dirty="0">
                <a:solidFill>
                  <a:srgbClr val="7030A0"/>
                </a:solidFill>
              </a:rPr>
              <a:t>, </a:t>
            </a:r>
          </a:p>
          <a:p>
            <a:pPr lvl="1" algn="just">
              <a:lnSpc>
                <a:spcPct val="150000"/>
              </a:lnSpc>
            </a:pPr>
            <a:r>
              <a:rPr lang="en-IN" b="1" i="1" dirty="0" err="1">
                <a:solidFill>
                  <a:srgbClr val="7030A0"/>
                </a:solidFill>
              </a:rPr>
              <a:t>Porphyromonas</a:t>
            </a:r>
            <a:r>
              <a:rPr lang="en-IN" b="1" i="1" dirty="0">
                <a:solidFill>
                  <a:srgbClr val="7030A0"/>
                </a:solidFill>
              </a:rPr>
              <a:t> </a:t>
            </a:r>
            <a:r>
              <a:rPr lang="en-IN" b="1" i="1" dirty="0" err="1">
                <a:solidFill>
                  <a:srgbClr val="7030A0"/>
                </a:solidFill>
              </a:rPr>
              <a:t>gingivalis</a:t>
            </a:r>
            <a:r>
              <a:rPr lang="en-IN" b="1" i="1" dirty="0">
                <a:solidFill>
                  <a:srgbClr val="7030A0"/>
                </a:solidFill>
              </a:rPr>
              <a:t>, </a:t>
            </a:r>
            <a:r>
              <a:rPr lang="en-IN" b="1" dirty="0">
                <a:solidFill>
                  <a:srgbClr val="7030A0"/>
                </a:solidFill>
              </a:rPr>
              <a:t>and </a:t>
            </a:r>
          </a:p>
          <a:p>
            <a:pPr lvl="1" algn="just">
              <a:lnSpc>
                <a:spcPct val="150000"/>
              </a:lnSpc>
            </a:pPr>
            <a:r>
              <a:rPr lang="en-IN" b="1" i="1" dirty="0" err="1">
                <a:solidFill>
                  <a:srgbClr val="7030A0"/>
                </a:solidFill>
              </a:rPr>
              <a:t>Tannerella</a:t>
            </a:r>
            <a:r>
              <a:rPr lang="en-IN" b="1" i="1" dirty="0">
                <a:solidFill>
                  <a:srgbClr val="7030A0"/>
                </a:solidFill>
              </a:rPr>
              <a:t> forsythia </a:t>
            </a:r>
            <a:r>
              <a:rPr lang="en-IN" b="1" dirty="0">
                <a:solidFill>
                  <a:srgbClr val="7030A0"/>
                </a:solidFill>
              </a:rPr>
              <a:t>(formerly </a:t>
            </a:r>
            <a:r>
              <a:rPr lang="en-IN" b="1" i="1" dirty="0" err="1">
                <a:solidFill>
                  <a:srgbClr val="7030A0"/>
                </a:solidFill>
              </a:rPr>
              <a:t>Bacteroides</a:t>
            </a:r>
            <a:r>
              <a:rPr lang="en-IN" b="1" i="1" dirty="0">
                <a:solidFill>
                  <a:srgbClr val="7030A0"/>
                </a:solidFill>
              </a:rPr>
              <a:t> </a:t>
            </a:r>
            <a:r>
              <a:rPr lang="en-IN" b="1" i="1" dirty="0" err="1">
                <a:solidFill>
                  <a:srgbClr val="7030A0"/>
                </a:solidFill>
              </a:rPr>
              <a:t>forsythus</a:t>
            </a:r>
            <a:r>
              <a:rPr lang="en-IN" b="1" dirty="0">
                <a:solidFill>
                  <a:srgbClr val="7030A0"/>
                </a:solidFill>
              </a:rPr>
              <a:t>).</a:t>
            </a:r>
          </a:p>
        </p:txBody>
      </p:sp>
    </p:spTree>
    <p:extLst>
      <p:ext uri="{BB962C8B-B14F-4D97-AF65-F5344CB8AC3E}">
        <p14:creationId xmlns:p14="http://schemas.microsoft.com/office/powerpoint/2010/main" val="198385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marL="0" indent="0" algn="just">
              <a:lnSpc>
                <a:spcPct val="150000"/>
              </a:lnSpc>
              <a:buNone/>
            </a:pPr>
            <a:r>
              <a:rPr lang="en-US" dirty="0"/>
              <a:t>Additional evidence that these organisms are causal agents includes the following: </a:t>
            </a:r>
          </a:p>
          <a:p>
            <a:pPr marL="0" indent="0" algn="just">
              <a:lnSpc>
                <a:spcPct val="150000"/>
              </a:lnSpc>
              <a:buNone/>
            </a:pPr>
            <a:r>
              <a:rPr lang="en-US" dirty="0"/>
              <a:t>1. Their elimination or suppression impacts the success of therapy. </a:t>
            </a:r>
          </a:p>
          <a:p>
            <a:pPr marL="0" indent="0" algn="just">
              <a:lnSpc>
                <a:spcPct val="150000"/>
              </a:lnSpc>
              <a:buNone/>
            </a:pPr>
            <a:r>
              <a:rPr lang="en-US" dirty="0"/>
              <a:t>2. There is a host response to these pathogens. </a:t>
            </a:r>
          </a:p>
          <a:p>
            <a:pPr marL="0" indent="0" algn="just">
              <a:lnSpc>
                <a:spcPct val="150000"/>
              </a:lnSpc>
              <a:buNone/>
            </a:pPr>
            <a:r>
              <a:rPr lang="en-US" dirty="0"/>
              <a:t>3. Virulence factors are associated with these pathogens. </a:t>
            </a:r>
          </a:p>
          <a:p>
            <a:pPr marL="0" indent="0" algn="just">
              <a:lnSpc>
                <a:spcPct val="150000"/>
              </a:lnSpc>
              <a:buNone/>
            </a:pPr>
            <a:r>
              <a:rPr lang="en-US" dirty="0"/>
              <a:t>4. Inoculation of these bacteria into animal models induces periodontal disease. </a:t>
            </a:r>
            <a:endParaRPr lang="en-IN" dirty="0"/>
          </a:p>
        </p:txBody>
      </p:sp>
    </p:spTree>
    <p:extLst>
      <p:ext uri="{BB962C8B-B14F-4D97-AF65-F5344CB8AC3E}">
        <p14:creationId xmlns:p14="http://schemas.microsoft.com/office/powerpoint/2010/main" val="145144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77500" lnSpcReduction="20000"/>
          </a:bodyPr>
          <a:lstStyle/>
          <a:p>
            <a:pPr algn="just">
              <a:lnSpc>
                <a:spcPct val="150000"/>
              </a:lnSpc>
            </a:pPr>
            <a:r>
              <a:rPr lang="en-IN" i="1" dirty="0"/>
              <a:t>Campylobacter rectus, </a:t>
            </a:r>
          </a:p>
          <a:p>
            <a:pPr algn="just">
              <a:lnSpc>
                <a:spcPct val="150000"/>
              </a:lnSpc>
            </a:pPr>
            <a:r>
              <a:rPr lang="en-IN" i="1" dirty="0" err="1"/>
              <a:t>Eubacterium</a:t>
            </a:r>
            <a:r>
              <a:rPr lang="en-IN" i="1" dirty="0"/>
              <a:t> </a:t>
            </a:r>
            <a:r>
              <a:rPr lang="en-IN" i="1" dirty="0" err="1"/>
              <a:t>nodatum</a:t>
            </a:r>
            <a:r>
              <a:rPr lang="en-IN" i="1" dirty="0"/>
              <a:t>, </a:t>
            </a:r>
          </a:p>
          <a:p>
            <a:pPr algn="just">
              <a:lnSpc>
                <a:spcPct val="150000"/>
              </a:lnSpc>
            </a:pPr>
            <a:r>
              <a:rPr lang="en-IN" i="1" dirty="0" err="1"/>
              <a:t>Fusobacterium</a:t>
            </a:r>
            <a:r>
              <a:rPr lang="en-IN" i="1" dirty="0"/>
              <a:t> </a:t>
            </a:r>
            <a:r>
              <a:rPr lang="en-IN" i="1" dirty="0" err="1"/>
              <a:t>nucleatum</a:t>
            </a:r>
            <a:r>
              <a:rPr lang="en-IN" i="1" dirty="0"/>
              <a:t>, </a:t>
            </a:r>
          </a:p>
          <a:p>
            <a:pPr algn="just">
              <a:lnSpc>
                <a:spcPct val="150000"/>
              </a:lnSpc>
            </a:pPr>
            <a:r>
              <a:rPr lang="en-IN" i="1" dirty="0" err="1"/>
              <a:t>Prevotella</a:t>
            </a:r>
            <a:r>
              <a:rPr lang="en-IN" i="1" dirty="0"/>
              <a:t> intermedia/</a:t>
            </a:r>
            <a:r>
              <a:rPr lang="en-IN" i="1" dirty="0" err="1"/>
              <a:t>nigrescens</a:t>
            </a:r>
            <a:r>
              <a:rPr lang="en-IN" i="1" dirty="0"/>
              <a:t>, </a:t>
            </a:r>
          </a:p>
          <a:p>
            <a:pPr algn="just">
              <a:lnSpc>
                <a:spcPct val="150000"/>
              </a:lnSpc>
            </a:pPr>
            <a:r>
              <a:rPr lang="en-IN" i="1" dirty="0" err="1"/>
              <a:t>Peptostreptococcus</a:t>
            </a:r>
            <a:r>
              <a:rPr lang="en-IN" i="1" dirty="0"/>
              <a:t> micros, </a:t>
            </a:r>
          </a:p>
          <a:p>
            <a:pPr algn="just">
              <a:lnSpc>
                <a:spcPct val="150000"/>
              </a:lnSpc>
            </a:pPr>
            <a:r>
              <a:rPr lang="en-IN" i="1" dirty="0"/>
              <a:t>Streptococcus </a:t>
            </a:r>
            <a:r>
              <a:rPr lang="en-IN" i="1" dirty="0" err="1"/>
              <a:t>intermedius</a:t>
            </a:r>
            <a:r>
              <a:rPr lang="en-IN" i="1" dirty="0"/>
              <a:t>, </a:t>
            </a:r>
            <a:r>
              <a:rPr lang="en-IN" dirty="0"/>
              <a:t>and </a:t>
            </a:r>
            <a:r>
              <a:rPr lang="en-IN" i="1" dirty="0" err="1"/>
              <a:t>Treponema</a:t>
            </a:r>
            <a:r>
              <a:rPr lang="en-IN" i="1" dirty="0"/>
              <a:t> </a:t>
            </a:r>
            <a:r>
              <a:rPr lang="en-IN" i="1" dirty="0" err="1"/>
              <a:t>denticola</a:t>
            </a:r>
            <a:r>
              <a:rPr lang="en-IN" i="1" dirty="0"/>
              <a:t> </a:t>
            </a:r>
          </a:p>
          <a:p>
            <a:pPr marL="0" indent="0" algn="just">
              <a:lnSpc>
                <a:spcPct val="150000"/>
              </a:lnSpc>
              <a:buNone/>
            </a:pPr>
            <a:r>
              <a:rPr lang="en-US" dirty="0"/>
              <a:t>Therefore the quantity of plaque present may not be as important as the quality of the plaque in determining risk for periodontitis. </a:t>
            </a:r>
            <a:endParaRPr lang="en-IN" dirty="0"/>
          </a:p>
        </p:txBody>
      </p:sp>
    </p:spTree>
    <p:extLst>
      <p:ext uri="{BB962C8B-B14F-4D97-AF65-F5344CB8AC3E}">
        <p14:creationId xmlns:p14="http://schemas.microsoft.com/office/powerpoint/2010/main" val="2983593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Anatomic factors</a:t>
            </a:r>
            <a:endParaRPr lang="en-IN" sz="3200" dirty="0">
              <a:solidFill>
                <a:srgbClr val="FF0000"/>
              </a:solidFill>
            </a:endParaRPr>
          </a:p>
        </p:txBody>
      </p:sp>
      <p:sp>
        <p:nvSpPr>
          <p:cNvPr id="3" name="Content Placeholder 2"/>
          <p:cNvSpPr>
            <a:spLocks noGrp="1"/>
          </p:cNvSpPr>
          <p:nvPr>
            <p:ph idx="1"/>
          </p:nvPr>
        </p:nvSpPr>
        <p:spPr/>
        <p:txBody>
          <a:bodyPr>
            <a:normAutofit/>
          </a:bodyPr>
          <a:lstStyle/>
          <a:p>
            <a:pPr marL="0" indent="0" algn="just">
              <a:buNone/>
            </a:pPr>
            <a:r>
              <a:rPr lang="en-US" dirty="0"/>
              <a:t>such as </a:t>
            </a:r>
          </a:p>
          <a:p>
            <a:pPr lvl="1" algn="just"/>
            <a:r>
              <a:rPr lang="en-US" dirty="0" err="1"/>
              <a:t>furcations</a:t>
            </a:r>
            <a:r>
              <a:rPr lang="en-US" dirty="0"/>
              <a:t>, </a:t>
            </a:r>
          </a:p>
          <a:p>
            <a:pPr lvl="1" algn="just"/>
            <a:r>
              <a:rPr lang="en-US" dirty="0"/>
              <a:t>root concavities, </a:t>
            </a:r>
          </a:p>
          <a:p>
            <a:pPr lvl="1" algn="just"/>
            <a:r>
              <a:rPr lang="en-US" dirty="0"/>
              <a:t>developmental grooves, </a:t>
            </a:r>
          </a:p>
          <a:p>
            <a:pPr lvl="1" algn="just"/>
            <a:r>
              <a:rPr lang="en-US" dirty="0"/>
              <a:t>cervical enamel projections, </a:t>
            </a:r>
          </a:p>
          <a:p>
            <a:pPr lvl="1" algn="just"/>
            <a:r>
              <a:rPr lang="en-US" dirty="0"/>
              <a:t>enamel pearls, and </a:t>
            </a:r>
          </a:p>
          <a:p>
            <a:pPr lvl="1" algn="just"/>
            <a:r>
              <a:rPr lang="en-US" dirty="0"/>
              <a:t>bifurcation ridges, </a:t>
            </a:r>
          </a:p>
          <a:p>
            <a:pPr marL="0" indent="0" algn="just">
              <a:lnSpc>
                <a:spcPct val="150000"/>
              </a:lnSpc>
              <a:buNone/>
            </a:pPr>
            <a:r>
              <a:rPr lang="en-US" dirty="0"/>
              <a:t>may predispose the periodontium to disease as a result of their potential to harbor bacterial plaque and present a challenge to the clinician during instrumentation. </a:t>
            </a:r>
            <a:endParaRPr lang="en-IN" dirty="0"/>
          </a:p>
        </p:txBody>
      </p:sp>
    </p:spTree>
    <p:extLst>
      <p:ext uri="{BB962C8B-B14F-4D97-AF65-F5344CB8AC3E}">
        <p14:creationId xmlns:p14="http://schemas.microsoft.com/office/powerpoint/2010/main" val="209283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US" dirty="0"/>
              <a:t>Similarly, the presence of </a:t>
            </a:r>
            <a:r>
              <a:rPr lang="en-US" dirty="0" err="1"/>
              <a:t>subgingival</a:t>
            </a:r>
            <a:r>
              <a:rPr lang="en-US" dirty="0"/>
              <a:t> and overhanging margins can result in increased plaque accumulation, increased inflammation, and increased bone loss. </a:t>
            </a:r>
            <a:endParaRPr lang="en-IN" dirty="0"/>
          </a:p>
          <a:p>
            <a:pPr algn="just">
              <a:lnSpc>
                <a:spcPct val="150000"/>
              </a:lnSpc>
            </a:pPr>
            <a:r>
              <a:rPr lang="en-US" dirty="0"/>
              <a:t>Although not clearly defined as risk factors for periodontitis, anatomic factors and </a:t>
            </a:r>
            <a:r>
              <a:rPr lang="en-US" i="1" dirty="0"/>
              <a:t>restorative factors </a:t>
            </a:r>
            <a:r>
              <a:rPr lang="en-US" dirty="0"/>
              <a:t>that influence plaque accumulation may play a role in disease susceptibility for specific teeth</a:t>
            </a:r>
            <a:endParaRPr lang="en-IN" dirty="0"/>
          </a:p>
          <a:p>
            <a:pPr marL="0" indent="0" algn="just">
              <a:lnSpc>
                <a:spcPct val="150000"/>
              </a:lnSpc>
              <a:buNone/>
            </a:pPr>
            <a:endParaRPr lang="en-IN" dirty="0"/>
          </a:p>
        </p:txBody>
      </p:sp>
    </p:spTree>
    <p:extLst>
      <p:ext uri="{BB962C8B-B14F-4D97-AF65-F5344CB8AC3E}">
        <p14:creationId xmlns:p14="http://schemas.microsoft.com/office/powerpoint/2010/main" val="3436918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dirty="0"/>
              <a:t>The presence of </a:t>
            </a:r>
            <a:r>
              <a:rPr lang="en-US" i="1" dirty="0"/>
              <a:t>calculus, </a:t>
            </a:r>
            <a:r>
              <a:rPr lang="en-US" dirty="0"/>
              <a:t>which serves as a reservoir for bacterial plaque, has been suggested as a risk factor for periodontitis. </a:t>
            </a:r>
          </a:p>
          <a:p>
            <a:pPr algn="just">
              <a:lnSpc>
                <a:spcPct val="150000"/>
              </a:lnSpc>
            </a:pPr>
            <a:r>
              <a:rPr lang="en-US" dirty="0"/>
              <a:t>Although the presence of some calculus in healthy individuals receiving routine dental care does not result in significant loss of attachment, the presence of calculus in other groups of patients, such as those not receiving regular care and patients with poorly controlled diabetes, can have a negative impact on periodontal health</a:t>
            </a:r>
            <a:endParaRPr lang="en-IN" dirty="0"/>
          </a:p>
        </p:txBody>
      </p:sp>
    </p:spTree>
    <p:extLst>
      <p:ext uri="{BB962C8B-B14F-4D97-AF65-F5344CB8AC3E}">
        <p14:creationId xmlns:p14="http://schemas.microsoft.com/office/powerpoint/2010/main" val="3089700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rgbClr val="FF0000"/>
                </a:solidFill>
              </a:rPr>
              <a:t>RISK DETERMINANTS/BACKGROUND CHARACTERISTICS FOR PERIODONTAL DISEASE </a:t>
            </a:r>
            <a:endParaRPr lang="en-IN" sz="2400" dirty="0">
              <a:solidFill>
                <a:srgbClr val="FF0000"/>
              </a:solidFill>
            </a:endParaRPr>
          </a:p>
        </p:txBody>
      </p:sp>
      <p:sp>
        <p:nvSpPr>
          <p:cNvPr id="3" name="Content Placeholder 2"/>
          <p:cNvSpPr>
            <a:spLocks noGrp="1"/>
          </p:cNvSpPr>
          <p:nvPr>
            <p:ph idx="1"/>
          </p:nvPr>
        </p:nvSpPr>
        <p:spPr/>
        <p:txBody>
          <a:bodyPr>
            <a:normAutofit/>
          </a:bodyPr>
          <a:lstStyle/>
          <a:p>
            <a:endParaRPr lang="en-IN" dirty="0"/>
          </a:p>
        </p:txBody>
      </p:sp>
      <p:graphicFrame>
        <p:nvGraphicFramePr>
          <p:cNvPr id="4" name="Content Placeholder 3"/>
          <p:cNvGraphicFramePr>
            <a:graphicFrameLocks/>
          </p:cNvGraphicFramePr>
          <p:nvPr>
            <p:extLst>
              <p:ext uri="{D42A27DB-BD31-4B8C-83A1-F6EECF244321}">
                <p14:modId xmlns:p14="http://schemas.microsoft.com/office/powerpoint/2010/main" val="177295367"/>
              </p:ext>
            </p:extLst>
          </p:nvPr>
        </p:nvGraphicFramePr>
        <p:xfrm>
          <a:off x="746760" y="2346960"/>
          <a:ext cx="7955280" cy="406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5838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Genetic Factors </a:t>
            </a:r>
            <a:endParaRPr lang="en-IN" dirty="0"/>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a:t>Evidence indicates that genetic differences between individuals may explain why some patients develop periodontal disease and others do not. </a:t>
            </a:r>
          </a:p>
          <a:p>
            <a:pPr algn="just">
              <a:lnSpc>
                <a:spcPct val="150000"/>
              </a:lnSpc>
            </a:pPr>
            <a:r>
              <a:rPr lang="en-US" dirty="0"/>
              <a:t>Studies conducted in twins have shown that genetic factors influence clinical measures of gingivitis, probing pocket depth, attachment loss, and </a:t>
            </a:r>
            <a:r>
              <a:rPr lang="en-US" dirty="0" err="1"/>
              <a:t>interpoximal</a:t>
            </a:r>
            <a:r>
              <a:rPr lang="en-US" dirty="0"/>
              <a:t> bone height.</a:t>
            </a:r>
          </a:p>
          <a:p>
            <a:pPr algn="just">
              <a:lnSpc>
                <a:spcPct val="150000"/>
              </a:lnSpc>
            </a:pPr>
            <a:r>
              <a:rPr lang="en-US" dirty="0"/>
              <a:t> The familial aggregation seen in localized and generalized aggressive periodontitis also is indicative of genetic involvement in these diseases </a:t>
            </a:r>
            <a:endParaRPr lang="en-IN" dirty="0"/>
          </a:p>
        </p:txBody>
      </p:sp>
    </p:spTree>
    <p:extLst>
      <p:ext uri="{BB962C8B-B14F-4D97-AF65-F5344CB8AC3E}">
        <p14:creationId xmlns:p14="http://schemas.microsoft.com/office/powerpoint/2010/main" val="370953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CONTENT</a:t>
            </a:r>
            <a:endParaRPr lang="en-IN" dirty="0"/>
          </a:p>
        </p:txBody>
      </p:sp>
      <p:sp>
        <p:nvSpPr>
          <p:cNvPr id="3" name="Content Placeholder 2"/>
          <p:cNvSpPr>
            <a:spLocks noGrp="1"/>
          </p:cNvSpPr>
          <p:nvPr>
            <p:ph idx="1"/>
          </p:nvPr>
        </p:nvSpPr>
        <p:spPr/>
        <p:txBody>
          <a:bodyPr/>
          <a:lstStyle/>
          <a:p>
            <a:r>
              <a:rPr lang="en-US" dirty="0"/>
              <a:t>Introduction</a:t>
            </a:r>
          </a:p>
          <a:p>
            <a:pPr lvl="0"/>
            <a:r>
              <a:rPr lang="en-IN" sz="2400" dirty="0"/>
              <a:t>Risk factor</a:t>
            </a:r>
          </a:p>
          <a:p>
            <a:r>
              <a:rPr lang="en-IN" sz="2800" dirty="0"/>
              <a:t>Risk </a:t>
            </a:r>
            <a:r>
              <a:rPr lang="en-IN" sz="2400" dirty="0"/>
              <a:t>determinant</a:t>
            </a:r>
          </a:p>
          <a:p>
            <a:pPr lvl="0"/>
            <a:r>
              <a:rPr lang="en-IN" sz="2400" dirty="0"/>
              <a:t>Risk indicators</a:t>
            </a:r>
          </a:p>
          <a:p>
            <a:r>
              <a:rPr lang="en-IN" sz="2800" dirty="0"/>
              <a:t>Risk </a:t>
            </a:r>
            <a:r>
              <a:rPr lang="en-IN" sz="2400" dirty="0"/>
              <a:t>markers/ predictors</a:t>
            </a:r>
          </a:p>
          <a:p>
            <a:pPr lvl="0"/>
            <a:r>
              <a:rPr lang="en-US" sz="2400" dirty="0"/>
              <a:t>Summary</a:t>
            </a:r>
          </a:p>
          <a:p>
            <a:pPr lvl="0"/>
            <a:r>
              <a:rPr lang="en-US" sz="2400" dirty="0"/>
              <a:t>References</a:t>
            </a:r>
            <a:endParaRPr lang="en-IN" sz="2400" dirty="0"/>
          </a:p>
          <a:p>
            <a:endParaRPr lang="en-IN" sz="2400" dirty="0"/>
          </a:p>
          <a:p>
            <a:pPr lvl="0"/>
            <a:endParaRPr lang="en-IN" sz="2400" dirty="0"/>
          </a:p>
          <a:p>
            <a:endParaRPr lang="en-US" dirty="0"/>
          </a:p>
          <a:p>
            <a:endParaRPr lang="en-IN" dirty="0"/>
          </a:p>
        </p:txBody>
      </p:sp>
    </p:spTree>
    <p:extLst>
      <p:ext uri="{BB962C8B-B14F-4D97-AF65-F5344CB8AC3E}">
        <p14:creationId xmlns:p14="http://schemas.microsoft.com/office/powerpoint/2010/main" val="71576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Age </a:t>
            </a:r>
            <a:endParaRPr lang="en-IN" dirty="0"/>
          </a:p>
        </p:txBody>
      </p:sp>
      <p:sp>
        <p:nvSpPr>
          <p:cNvPr id="3" name="Content Placeholder 2"/>
          <p:cNvSpPr>
            <a:spLocks noGrp="1"/>
          </p:cNvSpPr>
          <p:nvPr>
            <p:ph idx="1"/>
          </p:nvPr>
        </p:nvSpPr>
        <p:spPr/>
        <p:txBody>
          <a:bodyPr>
            <a:normAutofit fontScale="77500" lnSpcReduction="20000"/>
          </a:bodyPr>
          <a:lstStyle/>
          <a:p>
            <a:pPr algn="just">
              <a:lnSpc>
                <a:spcPct val="150000"/>
              </a:lnSpc>
            </a:pPr>
            <a:r>
              <a:rPr lang="en-US" dirty="0"/>
              <a:t>Both the prevalence and the severity of periodontal disease increase with age.</a:t>
            </a:r>
          </a:p>
          <a:p>
            <a:pPr algn="just">
              <a:lnSpc>
                <a:spcPct val="150000"/>
              </a:lnSpc>
            </a:pPr>
            <a:r>
              <a:rPr lang="en-US" dirty="0"/>
              <a:t>It is possible that degenerative changes related to aging may increase susceptibility to periodontitis. However, it also is possible that the attachment loss and bone loss seen in older individuals are the result of prolonged exposure to other risk factors over a person's life, creating a cumulative effect over time. </a:t>
            </a:r>
          </a:p>
          <a:p>
            <a:pPr algn="just">
              <a:lnSpc>
                <a:spcPct val="150000"/>
              </a:lnSpc>
            </a:pPr>
            <a:r>
              <a:rPr lang="en-US" dirty="0"/>
              <a:t>In support of this, studies have shown minimal loss of attachment in aging subjects enrolled in preventive programs throughout their lives.</a:t>
            </a:r>
            <a:endParaRPr lang="en-IN" dirty="0"/>
          </a:p>
        </p:txBody>
      </p:sp>
    </p:spTree>
    <p:extLst>
      <p:ext uri="{BB962C8B-B14F-4D97-AF65-F5344CB8AC3E}">
        <p14:creationId xmlns:p14="http://schemas.microsoft.com/office/powerpoint/2010/main" val="3877116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lgn="just">
              <a:lnSpc>
                <a:spcPct val="150000"/>
              </a:lnSpc>
            </a:pPr>
            <a:r>
              <a:rPr lang="en-US" dirty="0"/>
              <a:t>Therefore it is suggested that periodontal disease is not an inevitable consequence of the aging process and that aging alone does not increase disease susceptibility. </a:t>
            </a:r>
          </a:p>
          <a:p>
            <a:pPr algn="just">
              <a:lnSpc>
                <a:spcPct val="150000"/>
              </a:lnSpc>
            </a:pPr>
            <a:r>
              <a:rPr lang="en-US" dirty="0"/>
              <a:t>However, it remains to be determined whether changes related to the aging process, such as intake of medications, decreased immune function, and altered nutritional status, interact with other well–defined risk factors to increase susceptibility to periodontitis </a:t>
            </a:r>
            <a:endParaRPr lang="en-IN" dirty="0"/>
          </a:p>
        </p:txBody>
      </p:sp>
    </p:spTree>
    <p:extLst>
      <p:ext uri="{BB962C8B-B14F-4D97-AF65-F5344CB8AC3E}">
        <p14:creationId xmlns:p14="http://schemas.microsoft.com/office/powerpoint/2010/main" val="3486591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lgn="just">
              <a:lnSpc>
                <a:spcPct val="150000"/>
              </a:lnSpc>
            </a:pPr>
            <a:r>
              <a:rPr lang="en-US" dirty="0"/>
              <a:t>Evidence of loss of attachment may be of more consequence in younger patients. The younger the patient, the longer the patient has for exposure to causative factors. In addition, aggressive periodontitis in young individuals often is associated with an unmodifiable risk factor, such as a genetic predisposition to disease.</a:t>
            </a:r>
          </a:p>
          <a:p>
            <a:pPr algn="just">
              <a:lnSpc>
                <a:spcPct val="150000"/>
              </a:lnSpc>
            </a:pPr>
            <a:r>
              <a:rPr lang="en-US" dirty="0"/>
              <a:t>Therefore, young individuals with periodontal disease may be at greater risk for continued disease as they age. </a:t>
            </a:r>
            <a:endParaRPr lang="en-IN" dirty="0"/>
          </a:p>
        </p:txBody>
      </p:sp>
    </p:spTree>
    <p:extLst>
      <p:ext uri="{BB962C8B-B14F-4D97-AF65-F5344CB8AC3E}">
        <p14:creationId xmlns:p14="http://schemas.microsoft.com/office/powerpoint/2010/main" val="2602868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Gender </a:t>
            </a:r>
            <a:endParaRPr lang="en-IN" dirty="0"/>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dirty="0"/>
              <a:t>Gender plays a role in periodontal disease.</a:t>
            </a:r>
          </a:p>
          <a:p>
            <a:pPr algn="just">
              <a:lnSpc>
                <a:spcPct val="150000"/>
              </a:lnSpc>
            </a:pPr>
            <a:r>
              <a:rPr lang="en-US" dirty="0"/>
              <a:t>National U.S. surveys conducted since 1960 demonstrate that men have more loss of </a:t>
            </a:r>
            <a:r>
              <a:rPr lang="en-US" dirty="0" err="1"/>
              <a:t>attachement</a:t>
            </a:r>
            <a:r>
              <a:rPr lang="en-US" dirty="0"/>
              <a:t> than women.</a:t>
            </a:r>
          </a:p>
          <a:p>
            <a:pPr algn="just">
              <a:lnSpc>
                <a:spcPct val="150000"/>
              </a:lnSpc>
            </a:pPr>
            <a:r>
              <a:rPr lang="en-US" dirty="0"/>
              <a:t>In addition, men have poorer oral hygiene than women, as evidenced by higher levels of plaque and calculus.</a:t>
            </a:r>
          </a:p>
          <a:p>
            <a:pPr algn="just">
              <a:lnSpc>
                <a:spcPct val="150000"/>
              </a:lnSpc>
            </a:pPr>
            <a:r>
              <a:rPr lang="en-US" dirty="0"/>
              <a:t>Therefore, gender differences in prevalence and severity of periodontitis appear to be are related to preventive practices rather than any genetic factor. </a:t>
            </a:r>
            <a:endParaRPr lang="en-IN" dirty="0"/>
          </a:p>
        </p:txBody>
      </p:sp>
    </p:spTree>
    <p:extLst>
      <p:ext uri="{BB962C8B-B14F-4D97-AF65-F5344CB8AC3E}">
        <p14:creationId xmlns:p14="http://schemas.microsoft.com/office/powerpoint/2010/main" val="126332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Socioeconomic Status </a:t>
            </a:r>
            <a:endParaRPr lang="en-IN" dirty="0"/>
          </a:p>
        </p:txBody>
      </p:sp>
      <p:sp>
        <p:nvSpPr>
          <p:cNvPr id="3" name="Content Placeholder 2"/>
          <p:cNvSpPr>
            <a:spLocks noGrp="1"/>
          </p:cNvSpPr>
          <p:nvPr>
            <p:ph idx="1"/>
          </p:nvPr>
        </p:nvSpPr>
        <p:spPr/>
        <p:txBody>
          <a:bodyPr>
            <a:normAutofit fontScale="92500"/>
          </a:bodyPr>
          <a:lstStyle/>
          <a:p>
            <a:pPr algn="just">
              <a:lnSpc>
                <a:spcPct val="150000"/>
              </a:lnSpc>
            </a:pPr>
            <a:r>
              <a:rPr lang="en-US" dirty="0"/>
              <a:t>Gingivitis and poor oral hygiene can be related to lower socioeconomic status (SES).</a:t>
            </a:r>
          </a:p>
          <a:p>
            <a:pPr algn="just">
              <a:lnSpc>
                <a:spcPct val="150000"/>
              </a:lnSpc>
            </a:pPr>
            <a:r>
              <a:rPr lang="en-US" dirty="0"/>
              <a:t>This can most likely be attributed to decreased dental awareness and decreased frequency of dental visits compared with more educated individuals of higher SES. </a:t>
            </a:r>
          </a:p>
          <a:p>
            <a:pPr algn="just">
              <a:lnSpc>
                <a:spcPct val="150000"/>
              </a:lnSpc>
            </a:pPr>
            <a:r>
              <a:rPr lang="en-US" dirty="0"/>
              <a:t>After adjusting for other risk factors, such as smoking and poor oral hygiene, lower SES alone does not result in increased risk for periodontitis </a:t>
            </a:r>
            <a:endParaRPr lang="en-IN" dirty="0"/>
          </a:p>
        </p:txBody>
      </p:sp>
    </p:spTree>
    <p:extLst>
      <p:ext uri="{BB962C8B-B14F-4D97-AF65-F5344CB8AC3E}">
        <p14:creationId xmlns:p14="http://schemas.microsoft.com/office/powerpoint/2010/main" val="286220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Stress </a:t>
            </a:r>
            <a:endParaRPr lang="en-IN" dirty="0"/>
          </a:p>
        </p:txBody>
      </p:sp>
      <p:sp>
        <p:nvSpPr>
          <p:cNvPr id="3" name="Content Placeholder 2"/>
          <p:cNvSpPr>
            <a:spLocks noGrp="1"/>
          </p:cNvSpPr>
          <p:nvPr>
            <p:ph idx="1"/>
          </p:nvPr>
        </p:nvSpPr>
        <p:spPr/>
        <p:txBody>
          <a:bodyPr>
            <a:normAutofit fontScale="77500" lnSpcReduction="20000"/>
          </a:bodyPr>
          <a:lstStyle/>
          <a:p>
            <a:pPr algn="just">
              <a:lnSpc>
                <a:spcPct val="150000"/>
              </a:lnSpc>
            </a:pPr>
            <a:r>
              <a:rPr lang="en-US" dirty="0"/>
              <a:t>The incidence of necrotizing ulcerative gingivitis increases during periods of emotional and physiologic stress, suggesting a link between the two.</a:t>
            </a:r>
          </a:p>
          <a:p>
            <a:pPr algn="just">
              <a:lnSpc>
                <a:spcPct val="150000"/>
              </a:lnSpc>
            </a:pPr>
            <a:r>
              <a:rPr lang="en-US" dirty="0"/>
              <a:t>Emotional stress may interfere with normal immune function and may result in increased levels of circulating hormones, which can affect the periodontium.</a:t>
            </a:r>
          </a:p>
          <a:p>
            <a:pPr algn="just">
              <a:lnSpc>
                <a:spcPct val="150000"/>
              </a:lnSpc>
            </a:pPr>
            <a:r>
              <a:rPr lang="en-US" dirty="0"/>
              <a:t>Stressful life events such as bereavement and divorce appear to lead to a greater prevalence of periodontal disease, and an apparent association exists between psychosocial factors and risk behaviors such as smoking, poor oral hygiene, and chronic periodontitis</a:t>
            </a:r>
            <a:endParaRPr lang="en-IN" dirty="0"/>
          </a:p>
        </p:txBody>
      </p:sp>
    </p:spTree>
    <p:extLst>
      <p:ext uri="{BB962C8B-B14F-4D97-AF65-F5344CB8AC3E}">
        <p14:creationId xmlns:p14="http://schemas.microsoft.com/office/powerpoint/2010/main" val="4032453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dirty="0"/>
              <a:t>Adult patients with periodontitis who are resistant to therapy are more stressed than those who respond to therapy.</a:t>
            </a:r>
          </a:p>
          <a:p>
            <a:pPr algn="just">
              <a:lnSpc>
                <a:spcPct val="150000"/>
              </a:lnSpc>
            </a:pPr>
            <a:r>
              <a:rPr lang="en-US" dirty="0"/>
              <a:t>Individuals with financial strain, distress, depression, or inadequate coping mechanisms have more severe loss of attachment.</a:t>
            </a:r>
          </a:p>
          <a:p>
            <a:pPr algn="just">
              <a:lnSpc>
                <a:spcPct val="150000"/>
              </a:lnSpc>
            </a:pPr>
            <a:r>
              <a:rPr lang="en-US" dirty="0"/>
              <a:t>Although epidemiologic data on the relationship between stress and periodontal disease are limited, stress may be a putative risk factor for periodontitis</a:t>
            </a:r>
            <a:endParaRPr lang="en-IN" dirty="0"/>
          </a:p>
        </p:txBody>
      </p:sp>
    </p:spTree>
    <p:extLst>
      <p:ext uri="{BB962C8B-B14F-4D97-AF65-F5344CB8AC3E}">
        <p14:creationId xmlns:p14="http://schemas.microsoft.com/office/powerpoint/2010/main" val="3424887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RISK INDICATORS FOR PERIODONTAL DISEASE </a:t>
            </a:r>
            <a:endParaRPr lang="en-IN" dirty="0"/>
          </a:p>
        </p:txBody>
      </p:sp>
      <p:sp>
        <p:nvSpPr>
          <p:cNvPr id="3" name="Content Placeholder 2"/>
          <p:cNvSpPr>
            <a:spLocks noGrp="1"/>
          </p:cNvSpPr>
          <p:nvPr>
            <p:ph idx="1"/>
          </p:nvPr>
        </p:nvSpPr>
        <p:spPr/>
        <p:txBody>
          <a:bodyPr>
            <a:normAutofit/>
          </a:bodyPr>
          <a:lstStyle/>
          <a:p>
            <a:endParaRPr lang="en-IN" dirty="0"/>
          </a:p>
        </p:txBody>
      </p:sp>
      <p:graphicFrame>
        <p:nvGraphicFramePr>
          <p:cNvPr id="4" name="Content Placeholder 3"/>
          <p:cNvGraphicFramePr>
            <a:graphicFrameLocks/>
          </p:cNvGraphicFramePr>
          <p:nvPr>
            <p:extLst>
              <p:ext uri="{D42A27DB-BD31-4B8C-83A1-F6EECF244321}">
                <p14:modId xmlns:p14="http://schemas.microsoft.com/office/powerpoint/2010/main" val="3730273612"/>
              </p:ext>
            </p:extLst>
          </p:nvPr>
        </p:nvGraphicFramePr>
        <p:xfrm>
          <a:off x="746760" y="2346960"/>
          <a:ext cx="7955280" cy="406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533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Human Immunodeficiency Virus/Acquired Immunodeficiency Syndrome </a:t>
            </a:r>
          </a:p>
        </p:txBody>
      </p:sp>
      <p:sp>
        <p:nvSpPr>
          <p:cNvPr id="3" name="Content Placeholder 2"/>
          <p:cNvSpPr>
            <a:spLocks noGrp="1"/>
          </p:cNvSpPr>
          <p:nvPr>
            <p:ph idx="1"/>
          </p:nvPr>
        </p:nvSpPr>
        <p:spPr/>
        <p:txBody>
          <a:bodyPr/>
          <a:lstStyle/>
          <a:p>
            <a:pPr algn="just">
              <a:lnSpc>
                <a:spcPct val="150000"/>
              </a:lnSpc>
            </a:pPr>
            <a:r>
              <a:rPr lang="en-US" dirty="0"/>
              <a:t>Early reports on the periodontal status of patients with AIDS or individuals who are HIV seropositive revealed that these patients often had severe periodontal destruction characteristic of necrotizing ulcerative periodontitis.</a:t>
            </a:r>
            <a:endParaRPr lang="en-IN" dirty="0"/>
          </a:p>
        </p:txBody>
      </p:sp>
    </p:spTree>
    <p:extLst>
      <p:ext uri="{BB962C8B-B14F-4D97-AF65-F5344CB8AC3E}">
        <p14:creationId xmlns:p14="http://schemas.microsoft.com/office/powerpoint/2010/main" val="2039617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Osteoporosis </a:t>
            </a:r>
            <a:endParaRPr lang="en-IN" dirty="0"/>
          </a:p>
        </p:txBody>
      </p:sp>
      <p:sp>
        <p:nvSpPr>
          <p:cNvPr id="3" name="Content Placeholder 2"/>
          <p:cNvSpPr>
            <a:spLocks noGrp="1"/>
          </p:cNvSpPr>
          <p:nvPr>
            <p:ph idx="1"/>
          </p:nvPr>
        </p:nvSpPr>
        <p:spPr/>
        <p:txBody>
          <a:bodyPr>
            <a:normAutofit/>
          </a:bodyPr>
          <a:lstStyle/>
          <a:p>
            <a:pPr algn="just">
              <a:lnSpc>
                <a:spcPct val="150000"/>
              </a:lnSpc>
            </a:pPr>
            <a:r>
              <a:rPr lang="en-US" dirty="0"/>
              <a:t>Osteoporosis has been suggested as another risk factor for periodontitis. Although studies in animal models indicate that osteoporosis does not initiate periodontitis, evidence indicates that the reduced bone mass seen in osteoporosis may aggravate periodontal disease progression.</a:t>
            </a:r>
            <a:endParaRPr lang="en-IN" dirty="0"/>
          </a:p>
        </p:txBody>
      </p:sp>
    </p:spTree>
    <p:extLst>
      <p:ext uri="{BB962C8B-B14F-4D97-AF65-F5344CB8AC3E}">
        <p14:creationId xmlns:p14="http://schemas.microsoft.com/office/powerpoint/2010/main" val="295448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US" b="1" i="1" dirty="0">
                <a:solidFill>
                  <a:srgbClr val="FF0000"/>
                </a:solidFill>
              </a:rPr>
              <a:t>Risk</a:t>
            </a:r>
            <a:r>
              <a:rPr lang="en-US" i="1" dirty="0"/>
              <a:t> </a:t>
            </a:r>
            <a:r>
              <a:rPr lang="en-US" dirty="0"/>
              <a:t>is the probability that an individual will develop a specific disease in a given period. </a:t>
            </a:r>
          </a:p>
          <a:p>
            <a:pPr algn="just">
              <a:lnSpc>
                <a:spcPct val="150000"/>
              </a:lnSpc>
            </a:pPr>
            <a:r>
              <a:rPr lang="en-US" dirty="0"/>
              <a:t>The risk of developing the disease will vary from individual to individual. </a:t>
            </a:r>
            <a:endParaRPr lang="en-IN" dirty="0"/>
          </a:p>
        </p:txBody>
      </p:sp>
    </p:spTree>
    <p:extLst>
      <p:ext uri="{BB962C8B-B14F-4D97-AF65-F5344CB8AC3E}">
        <p14:creationId xmlns:p14="http://schemas.microsoft.com/office/powerpoint/2010/main" val="170609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Infrequent Dental Visits </a:t>
            </a:r>
            <a:endParaRPr lang="en-IN" dirty="0"/>
          </a:p>
        </p:txBody>
      </p:sp>
      <p:sp>
        <p:nvSpPr>
          <p:cNvPr id="3" name="Content Placeholder 2"/>
          <p:cNvSpPr>
            <a:spLocks noGrp="1"/>
          </p:cNvSpPr>
          <p:nvPr>
            <p:ph idx="1"/>
          </p:nvPr>
        </p:nvSpPr>
        <p:spPr/>
        <p:txBody>
          <a:bodyPr>
            <a:normAutofit fontScale="77500" lnSpcReduction="20000"/>
          </a:bodyPr>
          <a:lstStyle/>
          <a:p>
            <a:pPr algn="just">
              <a:lnSpc>
                <a:spcPct val="150000"/>
              </a:lnSpc>
            </a:pPr>
            <a:r>
              <a:rPr lang="en-US" dirty="0"/>
              <a:t>Identifying failure to visit the dentist regularly as a risk factor for periodontitis is controversial.</a:t>
            </a:r>
          </a:p>
          <a:p>
            <a:pPr algn="just">
              <a:lnSpc>
                <a:spcPct val="150000"/>
              </a:lnSpc>
            </a:pPr>
            <a:r>
              <a:rPr lang="en-US" dirty="0"/>
              <a:t>One study demonstrated an increased risk for severe periodontitis in patients who had not visited the dentist for 3 or more years, whereas another demonstrated that there was no more loss of attachment or bone loss in individuals who did not seek dental care compared with those who did over a 6-year period. </a:t>
            </a:r>
          </a:p>
          <a:p>
            <a:pPr algn="just">
              <a:lnSpc>
                <a:spcPct val="150000"/>
              </a:lnSpc>
            </a:pPr>
            <a:r>
              <a:rPr lang="en-US" dirty="0"/>
              <a:t>However, differences in the ages of the subjects in these two studies may explain the different results. Additional longitudinal and intervention studies are necessary to determine if infrequency of dental visits is a risk factor for periodontal disease </a:t>
            </a:r>
            <a:endParaRPr lang="en-IN" dirty="0"/>
          </a:p>
        </p:txBody>
      </p:sp>
    </p:spTree>
    <p:extLst>
      <p:ext uri="{BB962C8B-B14F-4D97-AF65-F5344CB8AC3E}">
        <p14:creationId xmlns:p14="http://schemas.microsoft.com/office/powerpoint/2010/main" val="2843717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RISK MARKERS/PREDICTORS FOR PERIODONTAL DISEASE </a:t>
            </a:r>
            <a:endParaRPr lang="en-IN" dirty="0"/>
          </a:p>
        </p:txBody>
      </p:sp>
      <p:sp>
        <p:nvSpPr>
          <p:cNvPr id="3" name="Content Placeholder 2"/>
          <p:cNvSpPr>
            <a:spLocks noGrp="1"/>
          </p:cNvSpPr>
          <p:nvPr>
            <p:ph idx="1"/>
          </p:nvPr>
        </p:nvSpPr>
        <p:spPr/>
        <p:txBody>
          <a:bodyPr/>
          <a:lstStyle/>
          <a:p>
            <a:endParaRPr lang="en-IN" dirty="0"/>
          </a:p>
        </p:txBody>
      </p:sp>
      <p:graphicFrame>
        <p:nvGraphicFramePr>
          <p:cNvPr id="4" name="Content Placeholder 3"/>
          <p:cNvGraphicFramePr>
            <a:graphicFrameLocks/>
          </p:cNvGraphicFramePr>
          <p:nvPr>
            <p:extLst>
              <p:ext uri="{D42A27DB-BD31-4B8C-83A1-F6EECF244321}">
                <p14:modId xmlns:p14="http://schemas.microsoft.com/office/powerpoint/2010/main" val="1620292852"/>
              </p:ext>
            </p:extLst>
          </p:nvPr>
        </p:nvGraphicFramePr>
        <p:xfrm>
          <a:off x="1531853" y="2346960"/>
          <a:ext cx="6836295" cy="3287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8137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Previous History of Periodontal Disease </a:t>
            </a:r>
            <a:endParaRPr lang="en-IN" sz="3200" dirty="0"/>
          </a:p>
        </p:txBody>
      </p:sp>
      <p:sp>
        <p:nvSpPr>
          <p:cNvPr id="3" name="Content Placeholder 2"/>
          <p:cNvSpPr>
            <a:spLocks noGrp="1"/>
          </p:cNvSpPr>
          <p:nvPr>
            <p:ph idx="1"/>
          </p:nvPr>
        </p:nvSpPr>
        <p:spPr/>
        <p:txBody>
          <a:bodyPr>
            <a:normAutofit fontScale="92500"/>
          </a:bodyPr>
          <a:lstStyle/>
          <a:p>
            <a:pPr algn="just">
              <a:lnSpc>
                <a:spcPct val="150000"/>
              </a:lnSpc>
            </a:pPr>
            <a:r>
              <a:rPr lang="en-US" dirty="0"/>
              <a:t>A history of previous periodontal disease is a good clinical predictor of risk for future disease.</a:t>
            </a:r>
          </a:p>
          <a:p>
            <a:pPr algn="just">
              <a:lnSpc>
                <a:spcPct val="150000"/>
              </a:lnSpc>
            </a:pPr>
            <a:r>
              <a:rPr lang="en-US" dirty="0"/>
              <a:t>Patients with the most severe existing loss of attachment are at the greatest risk for future loss of attachment. </a:t>
            </a:r>
          </a:p>
          <a:p>
            <a:pPr algn="just">
              <a:lnSpc>
                <a:spcPct val="150000"/>
              </a:lnSpc>
            </a:pPr>
            <a:r>
              <a:rPr lang="en-US" dirty="0"/>
              <a:t>Conversely, patients currently free of periodontitis have a decreased risk for developing loss of attachment compared with those who currently have periodontitis </a:t>
            </a:r>
            <a:endParaRPr lang="en-IN" dirty="0"/>
          </a:p>
        </p:txBody>
      </p:sp>
    </p:spTree>
    <p:extLst>
      <p:ext uri="{BB962C8B-B14F-4D97-AF65-F5344CB8AC3E}">
        <p14:creationId xmlns:p14="http://schemas.microsoft.com/office/powerpoint/2010/main" val="52379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a:t>Bleeding on Probing </a:t>
            </a:r>
            <a:br>
              <a:rPr lang="en-IN" sz="3600" dirty="0"/>
            </a:br>
            <a:endParaRPr lang="en-IN" sz="3600" dirty="0"/>
          </a:p>
        </p:txBody>
      </p:sp>
      <p:sp>
        <p:nvSpPr>
          <p:cNvPr id="3" name="Content Placeholder 2"/>
          <p:cNvSpPr>
            <a:spLocks noGrp="1"/>
          </p:cNvSpPr>
          <p:nvPr>
            <p:ph idx="1"/>
          </p:nvPr>
        </p:nvSpPr>
        <p:spPr/>
        <p:txBody>
          <a:bodyPr>
            <a:normAutofit lnSpcReduction="10000"/>
          </a:bodyPr>
          <a:lstStyle/>
          <a:p>
            <a:pPr algn="just">
              <a:lnSpc>
                <a:spcPct val="150000"/>
              </a:lnSpc>
            </a:pPr>
            <a:r>
              <a:rPr lang="en-US" dirty="0"/>
              <a:t>Bleeding on probing is the best clinical indicator of gingival inflammation.</a:t>
            </a:r>
          </a:p>
          <a:p>
            <a:pPr algn="just">
              <a:lnSpc>
                <a:spcPct val="150000"/>
              </a:lnSpc>
            </a:pPr>
            <a:r>
              <a:rPr lang="en-US" dirty="0"/>
              <a:t>Although this indicator alone does not serve as a predictor for loss of attachment, bleeding on probing coupled with increasing pocket depth may serve as an excellent predictor for future loss of attachment. </a:t>
            </a:r>
          </a:p>
          <a:p>
            <a:pPr algn="just">
              <a:lnSpc>
                <a:spcPct val="150000"/>
              </a:lnSpc>
            </a:pPr>
            <a:r>
              <a:rPr lang="en-US" dirty="0"/>
              <a:t>Lack of bleeding on probing does appear to serve as an excellent indicator of periodontal health </a:t>
            </a:r>
            <a:endParaRPr lang="en-IN" dirty="0"/>
          </a:p>
        </p:txBody>
      </p:sp>
    </p:spTree>
    <p:extLst>
      <p:ext uri="{BB962C8B-B14F-4D97-AF65-F5344CB8AC3E}">
        <p14:creationId xmlns:p14="http://schemas.microsoft.com/office/powerpoint/2010/main" val="4225121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Risk Assessment for Periodontal Disease </a:t>
            </a:r>
            <a:endParaRPr lang="en-IN" dirty="0"/>
          </a:p>
        </p:txBody>
      </p:sp>
      <p:sp>
        <p:nvSpPr>
          <p:cNvPr id="3" name="Content Placeholder 2"/>
          <p:cNvSpPr>
            <a:spLocks noGrp="1"/>
          </p:cNvSpPr>
          <p:nvPr>
            <p:ph idx="1"/>
          </p:nvPr>
        </p:nvSpPr>
        <p:spPr/>
        <p:txBody>
          <a:bodyPr>
            <a:normAutofit/>
          </a:bodyPr>
          <a:lstStyle/>
          <a:p>
            <a:r>
              <a:rPr lang="en-IN" b="1" i="1" dirty="0"/>
              <a:t>Demographic Data </a:t>
            </a:r>
            <a:endParaRPr lang="en-IN" dirty="0"/>
          </a:p>
          <a:p>
            <a:pPr lvl="1"/>
            <a:r>
              <a:rPr lang="en-IN" dirty="0"/>
              <a:t>Age </a:t>
            </a:r>
          </a:p>
          <a:p>
            <a:pPr lvl="1"/>
            <a:r>
              <a:rPr lang="en-US" dirty="0"/>
              <a:t>Duration of exposure to risk elements </a:t>
            </a:r>
          </a:p>
          <a:p>
            <a:pPr lvl="1"/>
            <a:r>
              <a:rPr lang="en-IN" dirty="0"/>
              <a:t>Postmenopausal women </a:t>
            </a:r>
          </a:p>
          <a:p>
            <a:pPr lvl="1"/>
            <a:r>
              <a:rPr lang="en-IN" dirty="0"/>
              <a:t>Evidence of aggressive disease </a:t>
            </a:r>
          </a:p>
          <a:p>
            <a:pPr lvl="1"/>
            <a:r>
              <a:rPr lang="en-IN" dirty="0"/>
              <a:t>Male gender </a:t>
            </a:r>
          </a:p>
          <a:p>
            <a:pPr lvl="1"/>
            <a:r>
              <a:rPr lang="en-IN" dirty="0"/>
              <a:t>Preventive practices </a:t>
            </a:r>
          </a:p>
          <a:p>
            <a:pPr lvl="1"/>
            <a:r>
              <a:rPr lang="en-IN" dirty="0"/>
              <a:t>Frequency of care </a:t>
            </a:r>
          </a:p>
          <a:p>
            <a:pPr lvl="1"/>
            <a:r>
              <a:rPr lang="en-IN" dirty="0"/>
              <a:t>Socioeconomic status </a:t>
            </a:r>
          </a:p>
          <a:p>
            <a:pPr lvl="1"/>
            <a:r>
              <a:rPr lang="en-IN" dirty="0"/>
              <a:t>Dental awareness </a:t>
            </a:r>
          </a:p>
          <a:p>
            <a:pPr lvl="1"/>
            <a:r>
              <a:rPr lang="en-IN" dirty="0"/>
              <a:t>Frequency of care </a:t>
            </a:r>
          </a:p>
        </p:txBody>
      </p:sp>
    </p:spTree>
    <p:extLst>
      <p:ext uri="{BB962C8B-B14F-4D97-AF65-F5344CB8AC3E}">
        <p14:creationId xmlns:p14="http://schemas.microsoft.com/office/powerpoint/2010/main" val="3974319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i="1" dirty="0"/>
              <a:t>Medical History </a:t>
            </a:r>
            <a:endParaRPr lang="en-IN" dirty="0"/>
          </a:p>
          <a:p>
            <a:pPr lvl="1"/>
            <a:r>
              <a:rPr lang="en-IN" dirty="0"/>
              <a:t>Diabetes </a:t>
            </a:r>
          </a:p>
          <a:p>
            <a:pPr lvl="1"/>
            <a:r>
              <a:rPr lang="en-IN" dirty="0"/>
              <a:t>Tobacco smoking </a:t>
            </a:r>
          </a:p>
          <a:p>
            <a:pPr lvl="1"/>
            <a:r>
              <a:rPr lang="en-IN" dirty="0"/>
              <a:t>HIV/AIDS </a:t>
            </a:r>
          </a:p>
          <a:p>
            <a:pPr lvl="1"/>
            <a:r>
              <a:rPr lang="en-IN" dirty="0"/>
              <a:t>Osteoporosis </a:t>
            </a:r>
          </a:p>
          <a:p>
            <a:pPr lvl="1"/>
            <a:r>
              <a:rPr lang="en-IN" dirty="0"/>
              <a:t>Stress </a:t>
            </a:r>
          </a:p>
        </p:txBody>
      </p:sp>
    </p:spTree>
    <p:extLst>
      <p:ext uri="{BB962C8B-B14F-4D97-AF65-F5344CB8AC3E}">
        <p14:creationId xmlns:p14="http://schemas.microsoft.com/office/powerpoint/2010/main" val="2768288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i="1" dirty="0"/>
              <a:t>Dental History </a:t>
            </a:r>
            <a:endParaRPr lang="en-IN" dirty="0"/>
          </a:p>
          <a:p>
            <a:pPr lvl="1"/>
            <a:r>
              <a:rPr lang="en-US" dirty="0"/>
              <a:t>Family history of early tooth loss </a:t>
            </a:r>
          </a:p>
          <a:p>
            <a:pPr lvl="1"/>
            <a:r>
              <a:rPr lang="en-IN" dirty="0"/>
              <a:t>Genetic predisposition to aggressive disease </a:t>
            </a:r>
          </a:p>
          <a:p>
            <a:pPr lvl="1"/>
            <a:r>
              <a:rPr lang="en-US" dirty="0"/>
              <a:t>Previous history of periodontal disease </a:t>
            </a:r>
          </a:p>
          <a:p>
            <a:pPr lvl="1"/>
            <a:r>
              <a:rPr lang="en-IN" dirty="0"/>
              <a:t>Frequency of dental care </a:t>
            </a:r>
          </a:p>
        </p:txBody>
      </p:sp>
    </p:spTree>
    <p:extLst>
      <p:ext uri="{BB962C8B-B14F-4D97-AF65-F5344CB8AC3E}">
        <p14:creationId xmlns:p14="http://schemas.microsoft.com/office/powerpoint/2010/main" val="1798835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i="1" dirty="0"/>
              <a:t>Clinical Examination </a:t>
            </a:r>
            <a:endParaRPr lang="en-IN" dirty="0"/>
          </a:p>
          <a:p>
            <a:pPr lvl="1"/>
            <a:r>
              <a:rPr lang="en-IN" dirty="0"/>
              <a:t>Plaque accumulation </a:t>
            </a:r>
          </a:p>
          <a:p>
            <a:pPr lvl="1"/>
            <a:r>
              <a:rPr lang="en-IN" dirty="0"/>
              <a:t>Microbial sampling for putative periodontal pathogens </a:t>
            </a:r>
          </a:p>
          <a:p>
            <a:pPr lvl="1"/>
            <a:r>
              <a:rPr lang="en-IN" dirty="0"/>
              <a:t>Calculus </a:t>
            </a:r>
          </a:p>
          <a:p>
            <a:pPr lvl="1"/>
            <a:r>
              <a:rPr lang="en-IN" dirty="0"/>
              <a:t>Bleeding on probing </a:t>
            </a:r>
          </a:p>
          <a:p>
            <a:pPr lvl="1"/>
            <a:r>
              <a:rPr lang="en-US" dirty="0"/>
              <a:t>Extent of loss of attachment </a:t>
            </a:r>
          </a:p>
          <a:p>
            <a:pPr lvl="1"/>
            <a:r>
              <a:rPr lang="en-IN" dirty="0"/>
              <a:t>Aggressive forms of disease </a:t>
            </a:r>
          </a:p>
          <a:p>
            <a:pPr lvl="1"/>
            <a:r>
              <a:rPr lang="en-IN" dirty="0"/>
              <a:t>Tooth examination </a:t>
            </a:r>
          </a:p>
          <a:p>
            <a:pPr lvl="1"/>
            <a:r>
              <a:rPr lang="en-IN" dirty="0"/>
              <a:t>Plaque retentive areas </a:t>
            </a:r>
          </a:p>
          <a:p>
            <a:pPr lvl="1"/>
            <a:r>
              <a:rPr lang="en-IN" dirty="0"/>
              <a:t>Anatomic factors </a:t>
            </a:r>
          </a:p>
          <a:p>
            <a:pPr lvl="1"/>
            <a:r>
              <a:rPr lang="en-IN" dirty="0"/>
              <a:t>Restorative factors </a:t>
            </a:r>
          </a:p>
        </p:txBody>
      </p:sp>
    </p:spTree>
    <p:extLst>
      <p:ext uri="{BB962C8B-B14F-4D97-AF65-F5344CB8AC3E}">
        <p14:creationId xmlns:p14="http://schemas.microsoft.com/office/powerpoint/2010/main" val="2617159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SUMMARY</a:t>
            </a:r>
            <a:endParaRPr lang="en-IN" dirty="0"/>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dirty="0"/>
              <a:t>Risk assessment involves identifying elements that either may predispose a patient to developing periodontal disease or may influence the progression of disease that already exists. In either case, these patients may require modification of their prognosis and treatment plan. </a:t>
            </a:r>
          </a:p>
          <a:p>
            <a:pPr algn="just">
              <a:lnSpc>
                <a:spcPct val="150000"/>
              </a:lnSpc>
            </a:pPr>
            <a:r>
              <a:rPr lang="en-US" dirty="0"/>
              <a:t>In addition to an evaluation of the factors contributing to their risk, these patients should be educated concerning their risk, and when appropriate, suitable intervention strategies should be implemented </a:t>
            </a:r>
            <a:endParaRPr lang="en-IN" dirty="0"/>
          </a:p>
        </p:txBody>
      </p:sp>
    </p:spTree>
    <p:extLst>
      <p:ext uri="{BB962C8B-B14F-4D97-AF65-F5344CB8AC3E}">
        <p14:creationId xmlns:p14="http://schemas.microsoft.com/office/powerpoint/2010/main" val="2246550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1311565" y="571662"/>
            <a:ext cx="6308436" cy="5891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1815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699" y="764373"/>
            <a:ext cx="4783283" cy="1293028"/>
          </a:xfrm>
          <a:solidFill>
            <a:schemeClr val="accent3">
              <a:lumMod val="60000"/>
              <a:lumOff val="40000"/>
            </a:schemeClr>
          </a:solidFill>
        </p:spPr>
        <p:txBody>
          <a:bodyPr>
            <a:normAutofit/>
          </a:bodyPr>
          <a:lstStyle/>
          <a:p>
            <a:pPr algn="ctr"/>
            <a:r>
              <a:rPr lang="en-IN" sz="4400" dirty="0"/>
              <a:t>risk</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14420995"/>
              </p:ext>
            </p:extLst>
          </p:nvPr>
        </p:nvGraphicFramePr>
        <p:xfrm>
          <a:off x="594360" y="2194560"/>
          <a:ext cx="7955280" cy="406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487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IN" dirty="0"/>
          </a:p>
        </p:txBody>
      </p:sp>
      <p:sp>
        <p:nvSpPr>
          <p:cNvPr id="3" name="Content Placeholder 2"/>
          <p:cNvSpPr>
            <a:spLocks noGrp="1"/>
          </p:cNvSpPr>
          <p:nvPr>
            <p:ph idx="1"/>
          </p:nvPr>
        </p:nvSpPr>
        <p:spPr/>
        <p:txBody>
          <a:bodyPr/>
          <a:lstStyle/>
          <a:p>
            <a:pPr algn="just"/>
            <a:r>
              <a:rPr lang="en-US" sz="2400" dirty="0"/>
              <a:t>Newman MG, Takei HH, </a:t>
            </a:r>
            <a:r>
              <a:rPr lang="en-US" sz="2400" dirty="0" err="1"/>
              <a:t>Klokkevold</a:t>
            </a:r>
            <a:r>
              <a:rPr lang="en-US" sz="2400" dirty="0"/>
              <a:t> PR, Carranza FA. Carranza’s clinical periodontology, 10th ed. Saunders Elsevier; 2007.</a:t>
            </a:r>
          </a:p>
          <a:p>
            <a:pPr algn="just"/>
            <a:r>
              <a:rPr lang="en-US" sz="2400" dirty="0" err="1"/>
              <a:t>Lindhe</a:t>
            </a:r>
            <a:r>
              <a:rPr lang="en-US" sz="2400" dirty="0"/>
              <a:t> J, Lang NP and </a:t>
            </a:r>
            <a:r>
              <a:rPr lang="en-US" sz="2400" dirty="0" err="1"/>
              <a:t>Karring</a:t>
            </a:r>
            <a:r>
              <a:rPr lang="en-US" sz="2400" dirty="0"/>
              <a:t> T. Clinical Periodontology and Implant Dentistry. 6th ed. Oxford (UK): Blackwell Publishing Ltd.; 2015.</a:t>
            </a:r>
          </a:p>
          <a:p>
            <a:pPr algn="just"/>
            <a:r>
              <a:rPr lang="en-US" sz="2400" dirty="0"/>
              <a:t>Newman MG, Takei HH, </a:t>
            </a:r>
            <a:r>
              <a:rPr lang="en-US" sz="2400" dirty="0" err="1"/>
              <a:t>Klokkevold</a:t>
            </a:r>
            <a:r>
              <a:rPr lang="en-US" sz="2400" dirty="0"/>
              <a:t> PR, Carranza FA. Carranza’s clinical periodontology, 13th ed. Saunders Elsevier; 2018.</a:t>
            </a:r>
          </a:p>
          <a:p>
            <a:endParaRPr lang="en-IN" dirty="0"/>
          </a:p>
        </p:txBody>
      </p:sp>
    </p:spTree>
    <p:extLst>
      <p:ext uri="{BB962C8B-B14F-4D97-AF65-F5344CB8AC3E}">
        <p14:creationId xmlns:p14="http://schemas.microsoft.com/office/powerpoint/2010/main" val="146075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US" b="1" dirty="0">
                <a:solidFill>
                  <a:srgbClr val="FF0000"/>
                </a:solidFill>
              </a:rPr>
              <a:t>Risk factors </a:t>
            </a:r>
            <a:r>
              <a:rPr lang="en-US" dirty="0"/>
              <a:t>may be environmental, behavioral, or biologic factors that, when present, increase the likelihood that an individual will develop the disease. </a:t>
            </a:r>
          </a:p>
          <a:p>
            <a:pPr algn="just">
              <a:lnSpc>
                <a:spcPct val="150000"/>
              </a:lnSpc>
            </a:pPr>
            <a:r>
              <a:rPr lang="en-US" dirty="0"/>
              <a:t>Risk factors are identified through longitudinal studies of patients with the disease of interest. </a:t>
            </a:r>
          </a:p>
        </p:txBody>
      </p:sp>
    </p:spTree>
    <p:extLst>
      <p:ext uri="{BB962C8B-B14F-4D97-AF65-F5344CB8AC3E}">
        <p14:creationId xmlns:p14="http://schemas.microsoft.com/office/powerpoint/2010/main" val="279031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lnSpc>
                <a:spcPct val="150000"/>
              </a:lnSpc>
            </a:pPr>
            <a:r>
              <a:rPr lang="en-US" dirty="0"/>
              <a:t>Exposure to a risk factor or factors may occur at a single point in time; over multiple, separate points in time; or continuously. </a:t>
            </a:r>
          </a:p>
          <a:p>
            <a:pPr algn="just">
              <a:lnSpc>
                <a:spcPct val="150000"/>
              </a:lnSpc>
            </a:pPr>
            <a:r>
              <a:rPr lang="en-US" dirty="0"/>
              <a:t>However, to be identified as a risk factor, the exposure must occur </a:t>
            </a:r>
            <a:r>
              <a:rPr lang="en-US" i="1" dirty="0"/>
              <a:t>before </a:t>
            </a:r>
            <a:r>
              <a:rPr lang="en-US" dirty="0"/>
              <a:t>disease onset. </a:t>
            </a:r>
          </a:p>
          <a:p>
            <a:pPr algn="just">
              <a:lnSpc>
                <a:spcPct val="150000"/>
              </a:lnSpc>
            </a:pPr>
            <a:r>
              <a:rPr lang="en-US" dirty="0"/>
              <a:t>Interventions often can be identified and, when implemented, can help </a:t>
            </a:r>
            <a:r>
              <a:rPr lang="en-US" dirty="0">
                <a:solidFill>
                  <a:srgbClr val="7030A0"/>
                </a:solidFill>
              </a:rPr>
              <a:t>modify risk factors</a:t>
            </a:r>
            <a:r>
              <a:rPr lang="en-US" dirty="0"/>
              <a:t>. </a:t>
            </a:r>
            <a:endParaRPr lang="en-IN" dirty="0"/>
          </a:p>
        </p:txBody>
      </p:sp>
    </p:spTree>
    <p:extLst>
      <p:ext uri="{BB962C8B-B14F-4D97-AF65-F5344CB8AC3E}">
        <p14:creationId xmlns:p14="http://schemas.microsoft.com/office/powerpoint/2010/main" val="130454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2060725"/>
              </p:ext>
            </p:extLst>
          </p:nvPr>
        </p:nvGraphicFramePr>
        <p:xfrm>
          <a:off x="594360" y="2194560"/>
          <a:ext cx="7955280" cy="406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6152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lnSpc>
                <a:spcPct val="150000"/>
              </a:lnSpc>
            </a:pPr>
            <a:r>
              <a:rPr lang="en-US" b="1" i="1" dirty="0">
                <a:solidFill>
                  <a:srgbClr val="FF0000"/>
                </a:solidFill>
              </a:rPr>
              <a:t>Risk determinant/background characteristic</a:t>
            </a:r>
            <a:r>
              <a:rPr lang="en-US" i="1" dirty="0"/>
              <a:t>, </a:t>
            </a:r>
            <a:r>
              <a:rPr lang="en-US" dirty="0"/>
              <a:t>which is sometimes substituted for the term </a:t>
            </a:r>
            <a:r>
              <a:rPr lang="en-US" b="1" i="1" dirty="0">
                <a:solidFill>
                  <a:srgbClr val="7030A0"/>
                </a:solidFill>
              </a:rPr>
              <a:t>risk factor</a:t>
            </a:r>
            <a:r>
              <a:rPr lang="en-US" i="1" dirty="0"/>
              <a:t>, </a:t>
            </a:r>
            <a:r>
              <a:rPr lang="en-US" dirty="0"/>
              <a:t>should be reserved for those risk factors that </a:t>
            </a:r>
            <a:r>
              <a:rPr lang="en-US" b="1" dirty="0">
                <a:solidFill>
                  <a:srgbClr val="7030A0"/>
                </a:solidFill>
              </a:rPr>
              <a:t>cannot be modified.</a:t>
            </a:r>
          </a:p>
        </p:txBody>
      </p:sp>
    </p:spTree>
    <p:extLst>
      <p:ext uri="{BB962C8B-B14F-4D97-AF65-F5344CB8AC3E}">
        <p14:creationId xmlns:p14="http://schemas.microsoft.com/office/powerpoint/2010/main" val="254388562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Custom 1">
      <a:majorFont>
        <a:latin typeface="Footlight MT Light"/>
        <a:ea typeface=""/>
        <a:cs typeface=""/>
      </a:majorFont>
      <a:minorFont>
        <a:latin typeface="Lucida Bright"/>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130</TotalTime>
  <Words>2169</Words>
  <Application>Microsoft Office PowerPoint</Application>
  <PresentationFormat>On-screen Show (4:3)</PresentationFormat>
  <Paragraphs>217</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Footlight MT Light</vt:lpstr>
      <vt:lpstr>Forte</vt:lpstr>
      <vt:lpstr>Lucida Bright</vt:lpstr>
      <vt:lpstr>Vapor Trail</vt:lpstr>
      <vt:lpstr>Risk Assessment </vt:lpstr>
      <vt:lpstr>SPECIFIC LEARNING OBJECTIVES</vt:lpstr>
      <vt:lpstr>CONTENT</vt:lpstr>
      <vt:lpstr>PowerPoint Presentation</vt:lpstr>
      <vt:lpstr>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FACTORS FOR PERIODONTAL DISEASE </vt:lpstr>
      <vt:lpstr>Tobacco Smoking </vt:lpstr>
      <vt:lpstr>PowerPoint Presentation</vt:lpstr>
      <vt:lpstr>Diabetes </vt:lpstr>
      <vt:lpstr>Pathogenic Bacteria and Microbial Tooth Deposits </vt:lpstr>
      <vt:lpstr>PowerPoint Presentation</vt:lpstr>
      <vt:lpstr>PowerPoint Presentation</vt:lpstr>
      <vt:lpstr>PowerPoint Presentation</vt:lpstr>
      <vt:lpstr>PowerPoint Presentation</vt:lpstr>
      <vt:lpstr>PowerPoint Presentation</vt:lpstr>
      <vt:lpstr>Anatomic factors</vt:lpstr>
      <vt:lpstr>PowerPoint Presentation</vt:lpstr>
      <vt:lpstr>PowerPoint Presentation</vt:lpstr>
      <vt:lpstr>RISK DETERMINANTS/BACKGROUND CHARACTERISTICS FOR PERIODONTAL DISEASE </vt:lpstr>
      <vt:lpstr>Genetic Factors </vt:lpstr>
      <vt:lpstr>Age </vt:lpstr>
      <vt:lpstr>PowerPoint Presentation</vt:lpstr>
      <vt:lpstr>PowerPoint Presentation</vt:lpstr>
      <vt:lpstr>Gender </vt:lpstr>
      <vt:lpstr>Socioeconomic Status </vt:lpstr>
      <vt:lpstr>Stress </vt:lpstr>
      <vt:lpstr>PowerPoint Presentation</vt:lpstr>
      <vt:lpstr>RISK INDICATORS FOR PERIODONTAL DISEASE </vt:lpstr>
      <vt:lpstr>Human Immunodeficiency Virus/Acquired Immunodeficiency Syndrome </vt:lpstr>
      <vt:lpstr>Osteoporosis </vt:lpstr>
      <vt:lpstr>Infrequent Dental Visits </vt:lpstr>
      <vt:lpstr>RISK MARKERS/PREDICTORS FOR PERIODONTAL DISEASE </vt:lpstr>
      <vt:lpstr>Previous History of Periodontal Disease </vt:lpstr>
      <vt:lpstr>Bleeding on Probing  </vt:lpstr>
      <vt:lpstr>Clinical Risk Assessment for Periodontal Disease </vt:lpstr>
      <vt:lpstr>PowerPoint Presentation</vt:lpstr>
      <vt:lpstr>PowerPoint Presentation</vt:lpstr>
      <vt:lpstr>PowerPoint Presentation</vt:lpstr>
      <vt:lpstr>SUMMARY</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dc:title>
  <dc:creator>AVITA</dc:creator>
  <cp:lastModifiedBy>saswati mohanty</cp:lastModifiedBy>
  <cp:revision>18</cp:revision>
  <dcterms:created xsi:type="dcterms:W3CDTF">2022-02-17T09:15:35Z</dcterms:created>
  <dcterms:modified xsi:type="dcterms:W3CDTF">2022-07-07T16:22:37Z</dcterms:modified>
</cp:coreProperties>
</file>